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3" r:id="rId3"/>
    <p:sldId id="257" r:id="rId4"/>
    <p:sldId id="260" r:id="rId5"/>
    <p:sldId id="265" r:id="rId6"/>
    <p:sldId id="258" r:id="rId7"/>
    <p:sldId id="264" r:id="rId8"/>
    <p:sldId id="259" r:id="rId9"/>
    <p:sldId id="269" r:id="rId10"/>
    <p:sldId id="262" r:id="rId11"/>
    <p:sldId id="263" r:id="rId12"/>
    <p:sldId id="266" r:id="rId13"/>
    <p:sldId id="267"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8"/>
    <p:restoredTop sz="94694"/>
  </p:normalViewPr>
  <p:slideViewPr>
    <p:cSldViewPr snapToGrid="0" snapToObjects="1">
      <p:cViewPr varScale="1">
        <p:scale>
          <a:sx n="128" d="100"/>
          <a:sy n="128" d="100"/>
        </p:scale>
        <p:origin x="24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3.xml.rels><?xml version="1.0" encoding="UTF-8" standalone="yes"?>
<Relationships xmlns="http://schemas.openxmlformats.org/package/2006/relationships"><Relationship Id="rId1" Type="http://schemas.openxmlformats.org/officeDocument/2006/relationships/hyperlink" Target="https://www.truity.com/enfj"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truity.com/enfj"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0EDF6B-7C56-4487-AC0A-73DE186A38D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4402D43-44F1-4DF4-BF7B-81148F6184E7}">
      <dgm:prSet/>
      <dgm:spPr/>
      <dgm:t>
        <a:bodyPr/>
        <a:lstStyle/>
        <a:p>
          <a:r>
            <a:rPr lang="en-US" dirty="0"/>
            <a:t>Quantum mechanics is closest to reality. Both QM and psi involve consciousness from an unknown source that can’t be shielded, beyond space and time. Intention impacts matter.</a:t>
          </a:r>
        </a:p>
      </dgm:t>
    </dgm:pt>
    <dgm:pt modelId="{9A144670-ECC9-4B4E-BE3E-6860DC2C2940}" type="parTrans" cxnId="{593750E6-1612-4AC4-B8D2-0EBA6C9625C9}">
      <dgm:prSet/>
      <dgm:spPr/>
      <dgm:t>
        <a:bodyPr/>
        <a:lstStyle/>
        <a:p>
          <a:endParaRPr lang="en-US"/>
        </a:p>
      </dgm:t>
    </dgm:pt>
    <dgm:pt modelId="{D195B1AB-CACE-44C6-8831-3F84D9F9A9E6}" type="sibTrans" cxnId="{593750E6-1612-4AC4-B8D2-0EBA6C9625C9}">
      <dgm:prSet/>
      <dgm:spPr/>
      <dgm:t>
        <a:bodyPr/>
        <a:lstStyle/>
        <a:p>
          <a:endParaRPr lang="en-US"/>
        </a:p>
      </dgm:t>
    </dgm:pt>
    <dgm:pt modelId="{5564F695-79A2-49C4-B9AF-DB1884CE2AA8}">
      <dgm:prSet/>
      <dgm:spPr/>
      <dgm:t>
        <a:bodyPr/>
        <a:lstStyle/>
        <a:p>
          <a:r>
            <a:rPr lang="en-US" dirty="0"/>
            <a:t>Our brains are just filters and transducers.  Mind/consciousness continues in NDEs and after death.</a:t>
          </a:r>
        </a:p>
      </dgm:t>
    </dgm:pt>
    <dgm:pt modelId="{2E413CEF-6553-4427-830E-871CCF8F3738}" type="parTrans" cxnId="{DEFC9F09-7FEB-48A1-8109-5D0A862AF938}">
      <dgm:prSet/>
      <dgm:spPr/>
      <dgm:t>
        <a:bodyPr/>
        <a:lstStyle/>
        <a:p>
          <a:endParaRPr lang="en-US"/>
        </a:p>
      </dgm:t>
    </dgm:pt>
    <dgm:pt modelId="{0AE74158-37DF-4CCB-9C28-138386137294}" type="sibTrans" cxnId="{DEFC9F09-7FEB-48A1-8109-5D0A862AF938}">
      <dgm:prSet/>
      <dgm:spPr/>
      <dgm:t>
        <a:bodyPr/>
        <a:lstStyle/>
        <a:p>
          <a:endParaRPr lang="en-US"/>
        </a:p>
      </dgm:t>
    </dgm:pt>
    <dgm:pt modelId="{2821A43B-7669-4C61-8195-35F03D901A71}">
      <dgm:prSet/>
      <dgm:spPr/>
      <dgm:t>
        <a:bodyPr/>
        <a:lstStyle/>
        <a:p>
          <a:r>
            <a:rPr lang="en-US" dirty="0"/>
            <a:t>Materialism greatly limits our abilities: “We are more than we think we are.” </a:t>
          </a:r>
          <a:r>
            <a:rPr lang="en-US" dirty="0" err="1"/>
            <a:t>Menas</a:t>
          </a:r>
          <a:r>
            <a:rPr lang="en-US" dirty="0"/>
            <a:t> </a:t>
          </a:r>
          <a:r>
            <a:rPr lang="en-US" dirty="0" err="1"/>
            <a:t>Kafatos</a:t>
          </a:r>
          <a:endParaRPr lang="en-US" dirty="0"/>
        </a:p>
      </dgm:t>
    </dgm:pt>
    <dgm:pt modelId="{CA5CF340-7953-46AD-8DAE-090D5B689FDF}" type="parTrans" cxnId="{5D99FF63-4567-4F49-90F2-F9F000915FB6}">
      <dgm:prSet/>
      <dgm:spPr/>
      <dgm:t>
        <a:bodyPr/>
        <a:lstStyle/>
        <a:p>
          <a:endParaRPr lang="en-US"/>
        </a:p>
      </dgm:t>
    </dgm:pt>
    <dgm:pt modelId="{23F091E9-F7E3-452C-BFF3-A4240B97EF90}" type="sibTrans" cxnId="{5D99FF63-4567-4F49-90F2-F9F000915FB6}">
      <dgm:prSet/>
      <dgm:spPr/>
      <dgm:t>
        <a:bodyPr/>
        <a:lstStyle/>
        <a:p>
          <a:endParaRPr lang="en-US"/>
        </a:p>
      </dgm:t>
    </dgm:pt>
    <dgm:pt modelId="{FB34E271-2605-3C46-82FE-38764B6FAF21}" type="pres">
      <dgm:prSet presAssocID="{A00EDF6B-7C56-4487-AC0A-73DE186A38D8}" presName="linear" presStyleCnt="0">
        <dgm:presLayoutVars>
          <dgm:animLvl val="lvl"/>
          <dgm:resizeHandles val="exact"/>
        </dgm:presLayoutVars>
      </dgm:prSet>
      <dgm:spPr/>
    </dgm:pt>
    <dgm:pt modelId="{D9033391-96DE-CE41-9970-97C0A4A80799}" type="pres">
      <dgm:prSet presAssocID="{14402D43-44F1-4DF4-BF7B-81148F6184E7}" presName="parentText" presStyleLbl="node1" presStyleIdx="0" presStyleCnt="3">
        <dgm:presLayoutVars>
          <dgm:chMax val="0"/>
          <dgm:bulletEnabled val="1"/>
        </dgm:presLayoutVars>
      </dgm:prSet>
      <dgm:spPr/>
    </dgm:pt>
    <dgm:pt modelId="{6A2E7C37-E81D-304A-AFCE-291CF196AA2A}" type="pres">
      <dgm:prSet presAssocID="{D195B1AB-CACE-44C6-8831-3F84D9F9A9E6}" presName="spacer" presStyleCnt="0"/>
      <dgm:spPr/>
    </dgm:pt>
    <dgm:pt modelId="{5084C731-3DD1-2E44-A4A4-9D40CC6A5743}" type="pres">
      <dgm:prSet presAssocID="{5564F695-79A2-49C4-B9AF-DB1884CE2AA8}" presName="parentText" presStyleLbl="node1" presStyleIdx="1" presStyleCnt="3">
        <dgm:presLayoutVars>
          <dgm:chMax val="0"/>
          <dgm:bulletEnabled val="1"/>
        </dgm:presLayoutVars>
      </dgm:prSet>
      <dgm:spPr/>
    </dgm:pt>
    <dgm:pt modelId="{9135FB6B-2886-AB4D-865C-8EB4FE7877EF}" type="pres">
      <dgm:prSet presAssocID="{0AE74158-37DF-4CCB-9C28-138386137294}" presName="spacer" presStyleCnt="0"/>
      <dgm:spPr/>
    </dgm:pt>
    <dgm:pt modelId="{0169BE79-6D84-D24E-8BBB-9CB2E5FBE2A6}" type="pres">
      <dgm:prSet presAssocID="{2821A43B-7669-4C61-8195-35F03D901A71}" presName="parentText" presStyleLbl="node1" presStyleIdx="2" presStyleCnt="3">
        <dgm:presLayoutVars>
          <dgm:chMax val="0"/>
          <dgm:bulletEnabled val="1"/>
        </dgm:presLayoutVars>
      </dgm:prSet>
      <dgm:spPr/>
    </dgm:pt>
  </dgm:ptLst>
  <dgm:cxnLst>
    <dgm:cxn modelId="{4DFAF601-7817-0B45-AB01-DF48D016EDE6}" type="presOf" srcId="{14402D43-44F1-4DF4-BF7B-81148F6184E7}" destId="{D9033391-96DE-CE41-9970-97C0A4A80799}" srcOrd="0" destOrd="0" presId="urn:microsoft.com/office/officeart/2005/8/layout/vList2"/>
    <dgm:cxn modelId="{DEFC9F09-7FEB-48A1-8109-5D0A862AF938}" srcId="{A00EDF6B-7C56-4487-AC0A-73DE186A38D8}" destId="{5564F695-79A2-49C4-B9AF-DB1884CE2AA8}" srcOrd="1" destOrd="0" parTransId="{2E413CEF-6553-4427-830E-871CCF8F3738}" sibTransId="{0AE74158-37DF-4CCB-9C28-138386137294}"/>
    <dgm:cxn modelId="{46330746-01DB-884A-8EE9-A8D18F048278}" type="presOf" srcId="{2821A43B-7669-4C61-8195-35F03D901A71}" destId="{0169BE79-6D84-D24E-8BBB-9CB2E5FBE2A6}" srcOrd="0" destOrd="0" presId="urn:microsoft.com/office/officeart/2005/8/layout/vList2"/>
    <dgm:cxn modelId="{5D99FF63-4567-4F49-90F2-F9F000915FB6}" srcId="{A00EDF6B-7C56-4487-AC0A-73DE186A38D8}" destId="{2821A43B-7669-4C61-8195-35F03D901A71}" srcOrd="2" destOrd="0" parTransId="{CA5CF340-7953-46AD-8DAE-090D5B689FDF}" sibTransId="{23F091E9-F7E3-452C-BFF3-A4240B97EF90}"/>
    <dgm:cxn modelId="{4271E6B3-2C2A-8148-980A-BE2583630884}" type="presOf" srcId="{A00EDF6B-7C56-4487-AC0A-73DE186A38D8}" destId="{FB34E271-2605-3C46-82FE-38764B6FAF21}" srcOrd="0" destOrd="0" presId="urn:microsoft.com/office/officeart/2005/8/layout/vList2"/>
    <dgm:cxn modelId="{F4594FC8-5576-D34A-B9F4-8B9A977DFA66}" type="presOf" srcId="{5564F695-79A2-49C4-B9AF-DB1884CE2AA8}" destId="{5084C731-3DD1-2E44-A4A4-9D40CC6A5743}" srcOrd="0" destOrd="0" presId="urn:microsoft.com/office/officeart/2005/8/layout/vList2"/>
    <dgm:cxn modelId="{593750E6-1612-4AC4-B8D2-0EBA6C9625C9}" srcId="{A00EDF6B-7C56-4487-AC0A-73DE186A38D8}" destId="{14402D43-44F1-4DF4-BF7B-81148F6184E7}" srcOrd="0" destOrd="0" parTransId="{9A144670-ECC9-4B4E-BE3E-6860DC2C2940}" sibTransId="{D195B1AB-CACE-44C6-8831-3F84D9F9A9E6}"/>
    <dgm:cxn modelId="{8E6F49F0-3477-2148-B650-D3A7134E66FE}" type="presParOf" srcId="{FB34E271-2605-3C46-82FE-38764B6FAF21}" destId="{D9033391-96DE-CE41-9970-97C0A4A80799}" srcOrd="0" destOrd="0" presId="urn:microsoft.com/office/officeart/2005/8/layout/vList2"/>
    <dgm:cxn modelId="{CD20FAB5-6C4B-6D4A-A361-033C0D58CD76}" type="presParOf" srcId="{FB34E271-2605-3C46-82FE-38764B6FAF21}" destId="{6A2E7C37-E81D-304A-AFCE-291CF196AA2A}" srcOrd="1" destOrd="0" presId="urn:microsoft.com/office/officeart/2005/8/layout/vList2"/>
    <dgm:cxn modelId="{A7208A70-6785-0140-A27C-6F0E79C2F203}" type="presParOf" srcId="{FB34E271-2605-3C46-82FE-38764B6FAF21}" destId="{5084C731-3DD1-2E44-A4A4-9D40CC6A5743}" srcOrd="2" destOrd="0" presId="urn:microsoft.com/office/officeart/2005/8/layout/vList2"/>
    <dgm:cxn modelId="{A3604044-31E6-FE42-BB57-66219A1EB6A2}" type="presParOf" srcId="{FB34E271-2605-3C46-82FE-38764B6FAF21}" destId="{9135FB6B-2886-AB4D-865C-8EB4FE7877EF}" srcOrd="3" destOrd="0" presId="urn:microsoft.com/office/officeart/2005/8/layout/vList2"/>
    <dgm:cxn modelId="{CB2AE2D4-7FA2-4744-B9F9-65D8130E99A6}" type="presParOf" srcId="{FB34E271-2605-3C46-82FE-38764B6FAF21}" destId="{0169BE79-6D84-D24E-8BBB-9CB2E5FBE2A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5F3D6C-1951-4A63-9F3A-69EF141CD9B8}"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6E8D4A1B-2975-4E38-BC35-6454C84A68B1}">
      <dgm:prSet/>
      <dgm:spPr/>
      <dgm:t>
        <a:bodyPr/>
        <a:lstStyle/>
        <a:p>
          <a:r>
            <a:rPr lang="en-US" dirty="0"/>
            <a:t>Curious musicians </a:t>
          </a:r>
        </a:p>
      </dgm:t>
    </dgm:pt>
    <dgm:pt modelId="{970D825B-4B12-4C9B-A0BC-B615D6D3E1D9}" type="parTrans" cxnId="{20827971-3106-4599-83AF-3A3BF5AB620B}">
      <dgm:prSet/>
      <dgm:spPr/>
      <dgm:t>
        <a:bodyPr/>
        <a:lstStyle/>
        <a:p>
          <a:endParaRPr lang="en-US"/>
        </a:p>
      </dgm:t>
    </dgm:pt>
    <dgm:pt modelId="{2AB6304B-0A1B-42A6-A1BC-F5B4BB559486}" type="sibTrans" cxnId="{20827971-3106-4599-83AF-3A3BF5AB620B}">
      <dgm:prSet/>
      <dgm:spPr/>
      <dgm:t>
        <a:bodyPr/>
        <a:lstStyle/>
        <a:p>
          <a:endParaRPr lang="en-US"/>
        </a:p>
      </dgm:t>
    </dgm:pt>
    <dgm:pt modelId="{ECA3B47A-2838-4072-94B4-7754847C9912}">
      <dgm:prSet/>
      <dgm:spPr/>
      <dgm:t>
        <a:bodyPr/>
        <a:lstStyle/>
        <a:p>
          <a:r>
            <a:rPr lang="en-US" dirty="0"/>
            <a:t>First-born in their families (35 compared to 26 latter-born) </a:t>
          </a:r>
        </a:p>
      </dgm:t>
    </dgm:pt>
    <dgm:pt modelId="{8A715EA9-3578-4058-A486-A74B4277BA51}" type="parTrans" cxnId="{0DCA8855-5B78-4F6B-A85C-484BD446ABC8}">
      <dgm:prSet/>
      <dgm:spPr/>
      <dgm:t>
        <a:bodyPr/>
        <a:lstStyle/>
        <a:p>
          <a:endParaRPr lang="en-US"/>
        </a:p>
      </dgm:t>
    </dgm:pt>
    <dgm:pt modelId="{833F3B4E-8501-4A68-850C-1D88F2544B18}" type="sibTrans" cxnId="{0DCA8855-5B78-4F6B-A85C-484BD446ABC8}">
      <dgm:prSet/>
      <dgm:spPr/>
      <dgm:t>
        <a:bodyPr/>
        <a:lstStyle/>
        <a:p>
          <a:endParaRPr lang="en-US"/>
        </a:p>
      </dgm:t>
    </dgm:pt>
    <dgm:pt modelId="{2292FED7-2489-42A5-B53A-E9BA534E6AD0}">
      <dgm:prSet/>
      <dgm:spPr/>
      <dgm:t>
        <a:bodyPr/>
        <a:lstStyle/>
        <a:p>
          <a:r>
            <a:rPr lang="en-US" dirty="0"/>
            <a:t>First generation from India, Latvia, Palestine, Ireland, Brazil</a:t>
          </a:r>
        </a:p>
      </dgm:t>
    </dgm:pt>
    <dgm:pt modelId="{BE57020C-3290-466F-83D1-AC7D1C36D020}" type="parTrans" cxnId="{79997D51-D282-4458-B0AD-97AE192C99E2}">
      <dgm:prSet/>
      <dgm:spPr/>
      <dgm:t>
        <a:bodyPr/>
        <a:lstStyle/>
        <a:p>
          <a:endParaRPr lang="en-US"/>
        </a:p>
      </dgm:t>
    </dgm:pt>
    <dgm:pt modelId="{F0AFB529-673A-487E-904F-13A49C2CA5EE}" type="sibTrans" cxnId="{79997D51-D282-4458-B0AD-97AE192C99E2}">
      <dgm:prSet/>
      <dgm:spPr/>
      <dgm:t>
        <a:bodyPr/>
        <a:lstStyle/>
        <a:p>
          <a:endParaRPr lang="en-US"/>
        </a:p>
      </dgm:t>
    </dgm:pt>
    <dgm:pt modelId="{B9FB7ADD-CB59-432B-8110-9324E4729F21}">
      <dgm:prSet/>
      <dgm:spPr/>
      <dgm:t>
        <a:bodyPr/>
        <a:lstStyle/>
        <a:p>
          <a:r>
            <a:rPr lang="en-US"/>
            <a:t>Their most common signs are Sagittarius (10) and Aquarius and Libra (both 8). </a:t>
          </a:r>
        </a:p>
      </dgm:t>
    </dgm:pt>
    <dgm:pt modelId="{47D4E6C2-7A81-4F2D-939E-FC6C7C5A9B96}" type="parTrans" cxnId="{86401779-9F3B-4613-8F36-9E939FBCA73F}">
      <dgm:prSet/>
      <dgm:spPr/>
      <dgm:t>
        <a:bodyPr/>
        <a:lstStyle/>
        <a:p>
          <a:endParaRPr lang="en-US"/>
        </a:p>
      </dgm:t>
    </dgm:pt>
    <dgm:pt modelId="{423AF34C-3AFF-497E-ACEA-6075EB912DC6}" type="sibTrans" cxnId="{86401779-9F3B-4613-8F36-9E939FBCA73F}">
      <dgm:prSet/>
      <dgm:spPr/>
      <dgm:t>
        <a:bodyPr/>
        <a:lstStyle/>
        <a:p>
          <a:endParaRPr lang="en-US"/>
        </a:p>
      </dgm:t>
    </dgm:pt>
    <dgm:pt modelId="{1ADE4FBD-8583-4CC7-BDD6-E0C1D88A7CD4}">
      <dgm:prSet/>
      <dgm:spPr/>
      <dgm:t>
        <a:bodyPr/>
        <a:lstStyle/>
        <a:p>
          <a:endParaRPr lang="en-US" dirty="0"/>
        </a:p>
      </dgm:t>
    </dgm:pt>
    <dgm:pt modelId="{9259AD49-1B48-44E1-9C09-05B0A76F2BCD}" type="parTrans" cxnId="{B9D16E73-0286-40C9-BC2E-8D94E688E05C}">
      <dgm:prSet/>
      <dgm:spPr/>
      <dgm:t>
        <a:bodyPr/>
        <a:lstStyle/>
        <a:p>
          <a:endParaRPr lang="en-US"/>
        </a:p>
      </dgm:t>
    </dgm:pt>
    <dgm:pt modelId="{22123652-F1B8-4509-822A-3D380AD828E8}" type="sibTrans" cxnId="{B9D16E73-0286-40C9-BC2E-8D94E688E05C}">
      <dgm:prSet/>
      <dgm:spPr/>
      <dgm:t>
        <a:bodyPr/>
        <a:lstStyle/>
        <a:p>
          <a:endParaRPr lang="en-US"/>
        </a:p>
      </dgm:t>
    </dgm:pt>
    <dgm:pt modelId="{636502DC-8314-B74A-AF8F-77EED9B8B715}" type="pres">
      <dgm:prSet presAssocID="{C55F3D6C-1951-4A63-9F3A-69EF141CD9B8}" presName="linear" presStyleCnt="0">
        <dgm:presLayoutVars>
          <dgm:animLvl val="lvl"/>
          <dgm:resizeHandles val="exact"/>
        </dgm:presLayoutVars>
      </dgm:prSet>
      <dgm:spPr/>
    </dgm:pt>
    <dgm:pt modelId="{F3E36ACB-F335-9A42-B8F5-1471A449D4F4}" type="pres">
      <dgm:prSet presAssocID="{6E8D4A1B-2975-4E38-BC35-6454C84A68B1}" presName="parentText" presStyleLbl="node1" presStyleIdx="0" presStyleCnt="4">
        <dgm:presLayoutVars>
          <dgm:chMax val="0"/>
          <dgm:bulletEnabled val="1"/>
        </dgm:presLayoutVars>
      </dgm:prSet>
      <dgm:spPr/>
    </dgm:pt>
    <dgm:pt modelId="{EA5C69D8-60DF-C846-ABC6-03452D483421}" type="pres">
      <dgm:prSet presAssocID="{2AB6304B-0A1B-42A6-A1BC-F5B4BB559486}" presName="spacer" presStyleCnt="0"/>
      <dgm:spPr/>
    </dgm:pt>
    <dgm:pt modelId="{EEEC8355-259C-E64A-9AD9-FFE8B3EC0DE7}" type="pres">
      <dgm:prSet presAssocID="{ECA3B47A-2838-4072-94B4-7754847C9912}" presName="parentText" presStyleLbl="node1" presStyleIdx="1" presStyleCnt="4">
        <dgm:presLayoutVars>
          <dgm:chMax val="0"/>
          <dgm:bulletEnabled val="1"/>
        </dgm:presLayoutVars>
      </dgm:prSet>
      <dgm:spPr/>
    </dgm:pt>
    <dgm:pt modelId="{D0AE8563-05F1-F54C-8139-6FC1C6DED707}" type="pres">
      <dgm:prSet presAssocID="{833F3B4E-8501-4A68-850C-1D88F2544B18}" presName="spacer" presStyleCnt="0"/>
      <dgm:spPr/>
    </dgm:pt>
    <dgm:pt modelId="{BB46EF7B-66B6-FF4E-9309-AA15F35B2EE8}" type="pres">
      <dgm:prSet presAssocID="{2292FED7-2489-42A5-B53A-E9BA534E6AD0}" presName="parentText" presStyleLbl="node1" presStyleIdx="2" presStyleCnt="4">
        <dgm:presLayoutVars>
          <dgm:chMax val="0"/>
          <dgm:bulletEnabled val="1"/>
        </dgm:presLayoutVars>
      </dgm:prSet>
      <dgm:spPr/>
    </dgm:pt>
    <dgm:pt modelId="{3BA02387-E2E3-334A-94BF-F77DB5BF151F}" type="pres">
      <dgm:prSet presAssocID="{F0AFB529-673A-487E-904F-13A49C2CA5EE}" presName="spacer" presStyleCnt="0"/>
      <dgm:spPr/>
    </dgm:pt>
    <dgm:pt modelId="{7DD99E3B-6CB9-6A46-8E47-6FBF62813184}" type="pres">
      <dgm:prSet presAssocID="{B9FB7ADD-CB59-432B-8110-9324E4729F21}" presName="parentText" presStyleLbl="node1" presStyleIdx="3" presStyleCnt="4">
        <dgm:presLayoutVars>
          <dgm:chMax val="0"/>
          <dgm:bulletEnabled val="1"/>
        </dgm:presLayoutVars>
      </dgm:prSet>
      <dgm:spPr/>
    </dgm:pt>
    <dgm:pt modelId="{63014C9F-50B5-8743-A059-6D340296498B}" type="pres">
      <dgm:prSet presAssocID="{B9FB7ADD-CB59-432B-8110-9324E4729F21}" presName="childText" presStyleLbl="revTx" presStyleIdx="0" presStyleCnt="1">
        <dgm:presLayoutVars>
          <dgm:bulletEnabled val="1"/>
        </dgm:presLayoutVars>
      </dgm:prSet>
      <dgm:spPr/>
    </dgm:pt>
  </dgm:ptLst>
  <dgm:cxnLst>
    <dgm:cxn modelId="{79997D51-D282-4458-B0AD-97AE192C99E2}" srcId="{C55F3D6C-1951-4A63-9F3A-69EF141CD9B8}" destId="{2292FED7-2489-42A5-B53A-E9BA534E6AD0}" srcOrd="2" destOrd="0" parTransId="{BE57020C-3290-466F-83D1-AC7D1C36D020}" sibTransId="{F0AFB529-673A-487E-904F-13A49C2CA5EE}"/>
    <dgm:cxn modelId="{0DCA8855-5B78-4F6B-A85C-484BD446ABC8}" srcId="{C55F3D6C-1951-4A63-9F3A-69EF141CD9B8}" destId="{ECA3B47A-2838-4072-94B4-7754847C9912}" srcOrd="1" destOrd="0" parTransId="{8A715EA9-3578-4058-A486-A74B4277BA51}" sibTransId="{833F3B4E-8501-4A68-850C-1D88F2544B18}"/>
    <dgm:cxn modelId="{A7D98767-105C-5D4E-A19E-06AE23FBA765}" type="presOf" srcId="{ECA3B47A-2838-4072-94B4-7754847C9912}" destId="{EEEC8355-259C-E64A-9AD9-FFE8B3EC0DE7}" srcOrd="0" destOrd="0" presId="urn:microsoft.com/office/officeart/2005/8/layout/vList2"/>
    <dgm:cxn modelId="{FEAEDA69-3DEA-4B42-8EF8-F66B908B1EFF}" type="presOf" srcId="{2292FED7-2489-42A5-B53A-E9BA534E6AD0}" destId="{BB46EF7B-66B6-FF4E-9309-AA15F35B2EE8}" srcOrd="0" destOrd="0" presId="urn:microsoft.com/office/officeart/2005/8/layout/vList2"/>
    <dgm:cxn modelId="{20827971-3106-4599-83AF-3A3BF5AB620B}" srcId="{C55F3D6C-1951-4A63-9F3A-69EF141CD9B8}" destId="{6E8D4A1B-2975-4E38-BC35-6454C84A68B1}" srcOrd="0" destOrd="0" parTransId="{970D825B-4B12-4C9B-A0BC-B615D6D3E1D9}" sibTransId="{2AB6304B-0A1B-42A6-A1BC-F5B4BB559486}"/>
    <dgm:cxn modelId="{B9D16E73-0286-40C9-BC2E-8D94E688E05C}" srcId="{B9FB7ADD-CB59-432B-8110-9324E4729F21}" destId="{1ADE4FBD-8583-4CC7-BDD6-E0C1D88A7CD4}" srcOrd="0" destOrd="0" parTransId="{9259AD49-1B48-44E1-9C09-05B0A76F2BCD}" sibTransId="{22123652-F1B8-4509-822A-3D380AD828E8}"/>
    <dgm:cxn modelId="{86401779-9F3B-4613-8F36-9E939FBCA73F}" srcId="{C55F3D6C-1951-4A63-9F3A-69EF141CD9B8}" destId="{B9FB7ADD-CB59-432B-8110-9324E4729F21}" srcOrd="3" destOrd="0" parTransId="{47D4E6C2-7A81-4F2D-939E-FC6C7C5A9B96}" sibTransId="{423AF34C-3AFF-497E-ACEA-6075EB912DC6}"/>
    <dgm:cxn modelId="{C0EAD4CB-EA84-A24D-90DB-23BDAF0F466E}" type="presOf" srcId="{B9FB7ADD-CB59-432B-8110-9324E4729F21}" destId="{7DD99E3B-6CB9-6A46-8E47-6FBF62813184}" srcOrd="0" destOrd="0" presId="urn:microsoft.com/office/officeart/2005/8/layout/vList2"/>
    <dgm:cxn modelId="{104C45D2-5C8F-0F46-A735-D5B04F7E4D1F}" type="presOf" srcId="{C55F3D6C-1951-4A63-9F3A-69EF141CD9B8}" destId="{636502DC-8314-B74A-AF8F-77EED9B8B715}" srcOrd="0" destOrd="0" presId="urn:microsoft.com/office/officeart/2005/8/layout/vList2"/>
    <dgm:cxn modelId="{449F8EE4-F94B-B14B-BF30-21E4B0D61952}" type="presOf" srcId="{1ADE4FBD-8583-4CC7-BDD6-E0C1D88A7CD4}" destId="{63014C9F-50B5-8743-A059-6D340296498B}" srcOrd="0" destOrd="0" presId="urn:microsoft.com/office/officeart/2005/8/layout/vList2"/>
    <dgm:cxn modelId="{27B985F8-8016-064F-9EB6-BB0A81BD37DA}" type="presOf" srcId="{6E8D4A1B-2975-4E38-BC35-6454C84A68B1}" destId="{F3E36ACB-F335-9A42-B8F5-1471A449D4F4}" srcOrd="0" destOrd="0" presId="urn:microsoft.com/office/officeart/2005/8/layout/vList2"/>
    <dgm:cxn modelId="{9DDE462E-96F8-414B-A0B8-31B8CD976485}" type="presParOf" srcId="{636502DC-8314-B74A-AF8F-77EED9B8B715}" destId="{F3E36ACB-F335-9A42-B8F5-1471A449D4F4}" srcOrd="0" destOrd="0" presId="urn:microsoft.com/office/officeart/2005/8/layout/vList2"/>
    <dgm:cxn modelId="{27C1BFD0-5511-284B-8053-6F8789914DE4}" type="presParOf" srcId="{636502DC-8314-B74A-AF8F-77EED9B8B715}" destId="{EA5C69D8-60DF-C846-ABC6-03452D483421}" srcOrd="1" destOrd="0" presId="urn:microsoft.com/office/officeart/2005/8/layout/vList2"/>
    <dgm:cxn modelId="{FFD9E480-172B-3B4F-BCA9-8C537DB41C2B}" type="presParOf" srcId="{636502DC-8314-B74A-AF8F-77EED9B8B715}" destId="{EEEC8355-259C-E64A-9AD9-FFE8B3EC0DE7}" srcOrd="2" destOrd="0" presId="urn:microsoft.com/office/officeart/2005/8/layout/vList2"/>
    <dgm:cxn modelId="{D369E67D-3475-6D41-9786-2399A069D41F}" type="presParOf" srcId="{636502DC-8314-B74A-AF8F-77EED9B8B715}" destId="{D0AE8563-05F1-F54C-8139-6FC1C6DED707}" srcOrd="3" destOrd="0" presId="urn:microsoft.com/office/officeart/2005/8/layout/vList2"/>
    <dgm:cxn modelId="{AAEABE2A-4D89-474B-9B2A-039F67DEAFCD}" type="presParOf" srcId="{636502DC-8314-B74A-AF8F-77EED9B8B715}" destId="{BB46EF7B-66B6-FF4E-9309-AA15F35B2EE8}" srcOrd="4" destOrd="0" presId="urn:microsoft.com/office/officeart/2005/8/layout/vList2"/>
    <dgm:cxn modelId="{433605D5-3560-644F-A333-E5CE4C5D6DE4}" type="presParOf" srcId="{636502DC-8314-B74A-AF8F-77EED9B8B715}" destId="{3BA02387-E2E3-334A-94BF-F77DB5BF151F}" srcOrd="5" destOrd="0" presId="urn:microsoft.com/office/officeart/2005/8/layout/vList2"/>
    <dgm:cxn modelId="{B7DFAA76-775A-6048-BC64-0DF8364CB949}" type="presParOf" srcId="{636502DC-8314-B74A-AF8F-77EED9B8B715}" destId="{7DD99E3B-6CB9-6A46-8E47-6FBF62813184}" srcOrd="6" destOrd="0" presId="urn:microsoft.com/office/officeart/2005/8/layout/vList2"/>
    <dgm:cxn modelId="{02E0A0AD-0892-ED46-8AAE-18ED0AFF787B}" type="presParOf" srcId="{636502DC-8314-B74A-AF8F-77EED9B8B715}" destId="{63014C9F-50B5-8743-A059-6D340296498B}"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F0DDF3-78DC-4D35-887D-B4A92D7933E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1A92430-DB67-4417-993E-C888EA73C8A6}">
      <dgm:prSet/>
      <dgm:spPr/>
      <dgm:t>
        <a:bodyPr/>
        <a:lstStyle/>
        <a:p>
          <a:r>
            <a:rPr lang="en-US" dirty="0"/>
            <a:t>intuitive types rather than sensing personality types on the Myers–Briggs Type Indicator and Keirsey and Bates. Only two (men) scored sensing rather than intuitive. They’re more extroverted than the typical research scientist: Our group profile is Extrovert, Intuitive, Feeling, and very close but slightly more Judging, called “Idealist Teachers or Champions.”</a:t>
          </a:r>
        </a:p>
      </dgm:t>
    </dgm:pt>
    <dgm:pt modelId="{87330431-90EE-478B-A82D-E50BC1A4BC82}" type="parTrans" cxnId="{8EB14B4C-9898-456C-B2BD-D500634D0E0F}">
      <dgm:prSet/>
      <dgm:spPr/>
      <dgm:t>
        <a:bodyPr/>
        <a:lstStyle/>
        <a:p>
          <a:endParaRPr lang="en-US"/>
        </a:p>
      </dgm:t>
    </dgm:pt>
    <dgm:pt modelId="{F61BEED4-A78D-429B-85A7-9DE7527D76B3}" type="sibTrans" cxnId="{8EB14B4C-9898-456C-B2BD-D500634D0E0F}">
      <dgm:prSet/>
      <dgm:spPr/>
      <dgm:t>
        <a:bodyPr/>
        <a:lstStyle/>
        <a:p>
          <a:endParaRPr lang="en-US"/>
        </a:p>
      </dgm:t>
    </dgm:pt>
    <dgm:pt modelId="{11C0C832-3184-CE48-9299-835B684C6786}">
      <dgm:prSet/>
      <dgm:spPr/>
      <dgm:t>
        <a:bodyPr/>
        <a:lstStyle/>
        <a:p>
          <a:r>
            <a:rPr lang="en-US" dirty="0"/>
            <a:t>“Most working scientists probably tend to be way more thinking than feeling, so you have collected a group of odd ducks,” observed psychologist Jim Carpenter.</a:t>
          </a:r>
        </a:p>
      </dgm:t>
    </dgm:pt>
    <dgm:pt modelId="{64AB6A5F-78F2-754D-891C-31A758F26195}" type="parTrans" cxnId="{AF266B21-802F-1E41-8816-FD5FD242506B}">
      <dgm:prSet/>
      <dgm:spPr/>
      <dgm:t>
        <a:bodyPr/>
        <a:lstStyle/>
        <a:p>
          <a:endParaRPr lang="en-US"/>
        </a:p>
      </dgm:t>
    </dgm:pt>
    <dgm:pt modelId="{55008E75-3D93-2548-9B95-EA912D1DAFBB}" type="sibTrans" cxnId="{AF266B21-802F-1E41-8816-FD5FD242506B}">
      <dgm:prSet/>
      <dgm:spPr/>
      <dgm:t>
        <a:bodyPr/>
        <a:lstStyle/>
        <a:p>
          <a:endParaRPr lang="en-US"/>
        </a:p>
      </dgm:t>
    </dgm:pt>
    <dgm:pt modelId="{994B05AD-5C27-284A-B6B5-00494690AB76}">
      <dgm:prSet/>
      <dgm:spPr/>
      <dgm:t>
        <a:bodyPr/>
        <a:lstStyle/>
        <a:p>
          <a:r>
            <a:rPr lang="en-US" b="1">
              <a:hlinkClick xmlns:r="http://schemas.openxmlformats.org/officeDocument/2006/relationships" r:id="rId1"/>
            </a:rPr>
            <a:t>ENFJs</a:t>
          </a:r>
          <a:r>
            <a:rPr lang="en-US"/>
            <a:t> are idealist organizers, driven to implement their vision of what is best for humanity. They often act as catalysts for human growth because of their ability to see potential in other people and their charisma in persuading others to their ideas. They are focused on values and vision and are passionate about the possibilities for people.</a:t>
          </a:r>
        </a:p>
      </dgm:t>
    </dgm:pt>
    <dgm:pt modelId="{655C4D31-BE54-6E46-8760-8330F293F6C5}" type="parTrans" cxnId="{DE8C0819-7E29-924A-A7F5-96C3DCAC7F65}">
      <dgm:prSet/>
      <dgm:spPr/>
      <dgm:t>
        <a:bodyPr/>
        <a:lstStyle/>
        <a:p>
          <a:endParaRPr lang="en-US"/>
        </a:p>
      </dgm:t>
    </dgm:pt>
    <dgm:pt modelId="{2D7C25AA-91F5-2246-8A83-E117A1AB8F77}" type="sibTrans" cxnId="{DE8C0819-7E29-924A-A7F5-96C3DCAC7F65}">
      <dgm:prSet/>
      <dgm:spPr/>
      <dgm:t>
        <a:bodyPr/>
        <a:lstStyle/>
        <a:p>
          <a:endParaRPr lang="en-US"/>
        </a:p>
      </dgm:t>
    </dgm:pt>
    <dgm:pt modelId="{E7E56BD9-F299-B747-8C29-D2EAF9233A07}" type="pres">
      <dgm:prSet presAssocID="{18F0DDF3-78DC-4D35-887D-B4A92D7933E1}" presName="linear" presStyleCnt="0">
        <dgm:presLayoutVars>
          <dgm:animLvl val="lvl"/>
          <dgm:resizeHandles val="exact"/>
        </dgm:presLayoutVars>
      </dgm:prSet>
      <dgm:spPr/>
    </dgm:pt>
    <dgm:pt modelId="{761849ED-5EE8-4943-A7A2-60E4EBEBC7B1}" type="pres">
      <dgm:prSet presAssocID="{994B05AD-5C27-284A-B6B5-00494690AB76}" presName="parentText" presStyleLbl="node1" presStyleIdx="0" presStyleCnt="3">
        <dgm:presLayoutVars>
          <dgm:chMax val="0"/>
          <dgm:bulletEnabled val="1"/>
        </dgm:presLayoutVars>
      </dgm:prSet>
      <dgm:spPr/>
    </dgm:pt>
    <dgm:pt modelId="{E3FC3404-8179-C346-B823-BCCF127281D0}" type="pres">
      <dgm:prSet presAssocID="{2D7C25AA-91F5-2246-8A83-E117A1AB8F77}" presName="spacer" presStyleCnt="0"/>
      <dgm:spPr/>
    </dgm:pt>
    <dgm:pt modelId="{00FFAEBB-8893-064F-9352-D4F1464D3B51}" type="pres">
      <dgm:prSet presAssocID="{11C0C832-3184-CE48-9299-835B684C6786}" presName="parentText" presStyleLbl="node1" presStyleIdx="1" presStyleCnt="3">
        <dgm:presLayoutVars>
          <dgm:chMax val="0"/>
          <dgm:bulletEnabled val="1"/>
        </dgm:presLayoutVars>
      </dgm:prSet>
      <dgm:spPr/>
    </dgm:pt>
    <dgm:pt modelId="{4B1C0A2C-A57B-5541-ABE0-C5408BA88E7B}" type="pres">
      <dgm:prSet presAssocID="{55008E75-3D93-2548-9B95-EA912D1DAFBB}" presName="spacer" presStyleCnt="0"/>
      <dgm:spPr/>
    </dgm:pt>
    <dgm:pt modelId="{ED3F8ADE-01F6-604A-82E9-4DB89AD67113}" type="pres">
      <dgm:prSet presAssocID="{91A92430-DB67-4417-993E-C888EA73C8A6}" presName="parentText" presStyleLbl="node1" presStyleIdx="2" presStyleCnt="3">
        <dgm:presLayoutVars>
          <dgm:chMax val="0"/>
          <dgm:bulletEnabled val="1"/>
        </dgm:presLayoutVars>
      </dgm:prSet>
      <dgm:spPr/>
    </dgm:pt>
  </dgm:ptLst>
  <dgm:cxnLst>
    <dgm:cxn modelId="{DE8C0819-7E29-924A-A7F5-96C3DCAC7F65}" srcId="{18F0DDF3-78DC-4D35-887D-B4A92D7933E1}" destId="{994B05AD-5C27-284A-B6B5-00494690AB76}" srcOrd="0" destOrd="0" parTransId="{655C4D31-BE54-6E46-8760-8330F293F6C5}" sibTransId="{2D7C25AA-91F5-2246-8A83-E117A1AB8F77}"/>
    <dgm:cxn modelId="{AF266B21-802F-1E41-8816-FD5FD242506B}" srcId="{18F0DDF3-78DC-4D35-887D-B4A92D7933E1}" destId="{11C0C832-3184-CE48-9299-835B684C6786}" srcOrd="1" destOrd="0" parTransId="{64AB6A5F-78F2-754D-891C-31A758F26195}" sibTransId="{55008E75-3D93-2548-9B95-EA912D1DAFBB}"/>
    <dgm:cxn modelId="{8EB14B4C-9898-456C-B2BD-D500634D0E0F}" srcId="{18F0DDF3-78DC-4D35-887D-B4A92D7933E1}" destId="{91A92430-DB67-4417-993E-C888EA73C8A6}" srcOrd="2" destOrd="0" parTransId="{87330431-90EE-478B-A82D-E50BC1A4BC82}" sibTransId="{F61BEED4-A78D-429B-85A7-9DE7527D76B3}"/>
    <dgm:cxn modelId="{8387EC83-6AE6-354E-85E6-0FF3E90F96C7}" type="presOf" srcId="{994B05AD-5C27-284A-B6B5-00494690AB76}" destId="{761849ED-5EE8-4943-A7A2-60E4EBEBC7B1}" srcOrd="0" destOrd="0" presId="urn:microsoft.com/office/officeart/2005/8/layout/vList2"/>
    <dgm:cxn modelId="{9323E887-DEFE-D746-8FB9-186BC7DB91E9}" type="presOf" srcId="{91A92430-DB67-4417-993E-C888EA73C8A6}" destId="{ED3F8ADE-01F6-604A-82E9-4DB89AD67113}" srcOrd="0" destOrd="0" presId="urn:microsoft.com/office/officeart/2005/8/layout/vList2"/>
    <dgm:cxn modelId="{585FBFA4-FEFB-2E49-B015-016231ADB8AE}" type="presOf" srcId="{18F0DDF3-78DC-4D35-887D-B4A92D7933E1}" destId="{E7E56BD9-F299-B747-8C29-D2EAF9233A07}" srcOrd="0" destOrd="0" presId="urn:microsoft.com/office/officeart/2005/8/layout/vList2"/>
    <dgm:cxn modelId="{963918CB-E1C8-514E-9A9D-B1D1CEA9A2F2}" type="presOf" srcId="{11C0C832-3184-CE48-9299-835B684C6786}" destId="{00FFAEBB-8893-064F-9352-D4F1464D3B51}" srcOrd="0" destOrd="0" presId="urn:microsoft.com/office/officeart/2005/8/layout/vList2"/>
    <dgm:cxn modelId="{5D4F2CDD-DDCE-134E-8F13-64E445FB718E}" type="presParOf" srcId="{E7E56BD9-F299-B747-8C29-D2EAF9233A07}" destId="{761849ED-5EE8-4943-A7A2-60E4EBEBC7B1}" srcOrd="0" destOrd="0" presId="urn:microsoft.com/office/officeart/2005/8/layout/vList2"/>
    <dgm:cxn modelId="{568B3CF9-ABAE-7744-9942-7AA97255D67A}" type="presParOf" srcId="{E7E56BD9-F299-B747-8C29-D2EAF9233A07}" destId="{E3FC3404-8179-C346-B823-BCCF127281D0}" srcOrd="1" destOrd="0" presId="urn:microsoft.com/office/officeart/2005/8/layout/vList2"/>
    <dgm:cxn modelId="{57CAB553-BB5C-7A49-AED0-40F2E0C77945}" type="presParOf" srcId="{E7E56BD9-F299-B747-8C29-D2EAF9233A07}" destId="{00FFAEBB-8893-064F-9352-D4F1464D3B51}" srcOrd="2" destOrd="0" presId="urn:microsoft.com/office/officeart/2005/8/layout/vList2"/>
    <dgm:cxn modelId="{E853C217-C1D5-F04C-883F-D20B69F247A7}" type="presParOf" srcId="{E7E56BD9-F299-B747-8C29-D2EAF9233A07}" destId="{4B1C0A2C-A57B-5541-ABE0-C5408BA88E7B}" srcOrd="3" destOrd="0" presId="urn:microsoft.com/office/officeart/2005/8/layout/vList2"/>
    <dgm:cxn modelId="{C2C7A7D8-7724-6640-B4B6-D8D293A09BC7}" type="presParOf" srcId="{E7E56BD9-F299-B747-8C29-D2EAF9233A07}" destId="{ED3F8ADE-01F6-604A-82E9-4DB89AD6711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33391-96DE-CE41-9970-97C0A4A80799}">
      <dsp:nvSpPr>
        <dsp:cNvPr id="0" name=""/>
        <dsp:cNvSpPr/>
      </dsp:nvSpPr>
      <dsp:spPr>
        <a:xfrm>
          <a:off x="0" y="19695"/>
          <a:ext cx="6900512" cy="17842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Quantum mechanics is closest to reality. Both QM and psi involve consciousness from an unknown source that can’t be shielded, beyond space and time. Intention impacts matter.</a:t>
          </a:r>
        </a:p>
      </dsp:txBody>
      <dsp:txXfrm>
        <a:off x="87100" y="106795"/>
        <a:ext cx="6726312" cy="1610050"/>
      </dsp:txXfrm>
    </dsp:sp>
    <dsp:sp modelId="{5084C731-3DD1-2E44-A4A4-9D40CC6A5743}">
      <dsp:nvSpPr>
        <dsp:cNvPr id="0" name=""/>
        <dsp:cNvSpPr/>
      </dsp:nvSpPr>
      <dsp:spPr>
        <a:xfrm>
          <a:off x="0" y="1875945"/>
          <a:ext cx="6900512" cy="178425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Our brains are just filters and transducers.  Mind/consciousness continues in NDEs and after death.</a:t>
          </a:r>
        </a:p>
      </dsp:txBody>
      <dsp:txXfrm>
        <a:off x="87100" y="1963045"/>
        <a:ext cx="6726312" cy="1610050"/>
      </dsp:txXfrm>
    </dsp:sp>
    <dsp:sp modelId="{0169BE79-6D84-D24E-8BBB-9CB2E5FBE2A6}">
      <dsp:nvSpPr>
        <dsp:cNvPr id="0" name=""/>
        <dsp:cNvSpPr/>
      </dsp:nvSpPr>
      <dsp:spPr>
        <a:xfrm>
          <a:off x="0" y="3732195"/>
          <a:ext cx="6900512" cy="178425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Materialism greatly limits our abilities: “We are more than we think we are.” </a:t>
          </a:r>
          <a:r>
            <a:rPr lang="en-US" sz="2500" kern="1200" dirty="0" err="1"/>
            <a:t>Menas</a:t>
          </a:r>
          <a:r>
            <a:rPr lang="en-US" sz="2500" kern="1200" dirty="0"/>
            <a:t> </a:t>
          </a:r>
          <a:r>
            <a:rPr lang="en-US" sz="2500" kern="1200" dirty="0" err="1"/>
            <a:t>Kafatos</a:t>
          </a:r>
          <a:endParaRPr lang="en-US" sz="2500" kern="1200" dirty="0"/>
        </a:p>
      </dsp:txBody>
      <dsp:txXfrm>
        <a:off x="87100" y="3819295"/>
        <a:ext cx="6726312" cy="1610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36ACB-F335-9A42-B8F5-1471A449D4F4}">
      <dsp:nvSpPr>
        <dsp:cNvPr id="0" name=""/>
        <dsp:cNvSpPr/>
      </dsp:nvSpPr>
      <dsp:spPr>
        <a:xfrm>
          <a:off x="0" y="661419"/>
          <a:ext cx="10515600" cy="59962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Curious musicians </a:t>
          </a:r>
        </a:p>
      </dsp:txBody>
      <dsp:txXfrm>
        <a:off x="29271" y="690690"/>
        <a:ext cx="10457058" cy="541083"/>
      </dsp:txXfrm>
    </dsp:sp>
    <dsp:sp modelId="{EEEC8355-259C-E64A-9AD9-FFE8B3EC0DE7}">
      <dsp:nvSpPr>
        <dsp:cNvPr id="0" name=""/>
        <dsp:cNvSpPr/>
      </dsp:nvSpPr>
      <dsp:spPr>
        <a:xfrm>
          <a:off x="0" y="1333044"/>
          <a:ext cx="10515600" cy="59962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First-born in their families (35 compared to 26 latter-born) </a:t>
          </a:r>
        </a:p>
      </dsp:txBody>
      <dsp:txXfrm>
        <a:off x="29271" y="1362315"/>
        <a:ext cx="10457058" cy="541083"/>
      </dsp:txXfrm>
    </dsp:sp>
    <dsp:sp modelId="{BB46EF7B-66B6-FF4E-9309-AA15F35B2EE8}">
      <dsp:nvSpPr>
        <dsp:cNvPr id="0" name=""/>
        <dsp:cNvSpPr/>
      </dsp:nvSpPr>
      <dsp:spPr>
        <a:xfrm>
          <a:off x="0" y="2004669"/>
          <a:ext cx="10515600" cy="59962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First generation from India, Latvia, Palestine, Ireland, Brazil</a:t>
          </a:r>
        </a:p>
      </dsp:txBody>
      <dsp:txXfrm>
        <a:off x="29271" y="2033940"/>
        <a:ext cx="10457058" cy="541083"/>
      </dsp:txXfrm>
    </dsp:sp>
    <dsp:sp modelId="{7DD99E3B-6CB9-6A46-8E47-6FBF62813184}">
      <dsp:nvSpPr>
        <dsp:cNvPr id="0" name=""/>
        <dsp:cNvSpPr/>
      </dsp:nvSpPr>
      <dsp:spPr>
        <a:xfrm>
          <a:off x="0" y="2676294"/>
          <a:ext cx="10515600" cy="59962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Their most common signs are Sagittarius (10) and Aquarius and Libra (both 8). </a:t>
          </a:r>
        </a:p>
      </dsp:txBody>
      <dsp:txXfrm>
        <a:off x="29271" y="2705565"/>
        <a:ext cx="10457058" cy="541083"/>
      </dsp:txXfrm>
    </dsp:sp>
    <dsp:sp modelId="{63014C9F-50B5-8743-A059-6D340296498B}">
      <dsp:nvSpPr>
        <dsp:cNvPr id="0" name=""/>
        <dsp:cNvSpPr/>
      </dsp:nvSpPr>
      <dsp:spPr>
        <a:xfrm>
          <a:off x="0" y="3275919"/>
          <a:ext cx="1051560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1750" rIns="177800" bIns="31750" numCol="1" spcCol="1270" anchor="t" anchorCtr="0">
          <a:noAutofit/>
        </a:bodyPr>
        <a:lstStyle/>
        <a:p>
          <a:pPr marL="228600" lvl="1" indent="-228600" algn="l" defTabSz="889000">
            <a:lnSpc>
              <a:spcPct val="90000"/>
            </a:lnSpc>
            <a:spcBef>
              <a:spcPct val="0"/>
            </a:spcBef>
            <a:spcAft>
              <a:spcPct val="20000"/>
            </a:spcAft>
            <a:buChar char="•"/>
          </a:pPr>
          <a:endParaRPr lang="en-US" sz="2000" kern="1200" dirty="0"/>
        </a:p>
      </dsp:txBody>
      <dsp:txXfrm>
        <a:off x="0" y="3275919"/>
        <a:ext cx="10515600" cy="414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849ED-5EE8-4943-A7A2-60E4EBEBC7B1}">
      <dsp:nvSpPr>
        <dsp:cNvPr id="0" name=""/>
        <dsp:cNvSpPr/>
      </dsp:nvSpPr>
      <dsp:spPr>
        <a:xfrm>
          <a:off x="0" y="25763"/>
          <a:ext cx="6586489" cy="12177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hlinkClick xmlns:r="http://schemas.openxmlformats.org/officeDocument/2006/relationships" r:id="rId1"/>
            </a:rPr>
            <a:t>ENFJs</a:t>
          </a:r>
          <a:r>
            <a:rPr lang="en-US" sz="1400" kern="1200"/>
            <a:t> are idealist organizers, driven to implement their vision of what is best for humanity. They often act as catalysts for human growth because of their ability to see potential in other people and their charisma in persuading others to their ideas. They are focused on values and vision and are passionate about the possibilities for people.</a:t>
          </a:r>
        </a:p>
      </dsp:txBody>
      <dsp:txXfrm>
        <a:off x="59446" y="85209"/>
        <a:ext cx="6467597" cy="1098858"/>
      </dsp:txXfrm>
    </dsp:sp>
    <dsp:sp modelId="{00FFAEBB-8893-064F-9352-D4F1464D3B51}">
      <dsp:nvSpPr>
        <dsp:cNvPr id="0" name=""/>
        <dsp:cNvSpPr/>
      </dsp:nvSpPr>
      <dsp:spPr>
        <a:xfrm>
          <a:off x="0" y="1283834"/>
          <a:ext cx="6586489" cy="121775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“Most working scientists probably tend to be way more thinking than feeling, so you have collected a group of odd ducks,” observed psychologist Jim Carpenter.</a:t>
          </a:r>
        </a:p>
      </dsp:txBody>
      <dsp:txXfrm>
        <a:off x="59446" y="1343280"/>
        <a:ext cx="6467597" cy="1098858"/>
      </dsp:txXfrm>
    </dsp:sp>
    <dsp:sp modelId="{ED3F8ADE-01F6-604A-82E9-4DB89AD67113}">
      <dsp:nvSpPr>
        <dsp:cNvPr id="0" name=""/>
        <dsp:cNvSpPr/>
      </dsp:nvSpPr>
      <dsp:spPr>
        <a:xfrm>
          <a:off x="0" y="2541904"/>
          <a:ext cx="6586489" cy="121775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intuitive types rather than sensing personality types on the Myers–Briggs Type Indicator and Keirsey and Bates. Only two (men) scored sensing rather than intuitive. They’re more extroverted than the typical research scientist: Our group profile is Extrovert, Intuitive, Feeling, and very close but slightly more Judging, called “Idealist Teachers or Champions.”</a:t>
          </a:r>
        </a:p>
      </dsp:txBody>
      <dsp:txXfrm>
        <a:off x="59446" y="2601350"/>
        <a:ext cx="6467597" cy="10988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82AC-6125-5644-A514-4E94ADA275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A70BB4-346A-C24A-81E7-3BA057A14F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DC763-60B0-394B-AFDF-C8400AB635E6}"/>
              </a:ext>
            </a:extLst>
          </p:cNvPr>
          <p:cNvSpPr>
            <a:spLocks noGrp="1"/>
          </p:cNvSpPr>
          <p:nvPr>
            <p:ph type="dt" sz="half" idx="10"/>
          </p:nvPr>
        </p:nvSpPr>
        <p:spPr/>
        <p:txBody>
          <a:bodyPr/>
          <a:lstStyle/>
          <a:p>
            <a:fld id="{A09907D9-E06B-514F-806B-9612F5CE3AC5}" type="datetimeFigureOut">
              <a:rPr lang="en-US" smtClean="0"/>
              <a:t>5/14/21</a:t>
            </a:fld>
            <a:endParaRPr lang="en-US"/>
          </a:p>
        </p:txBody>
      </p:sp>
      <p:sp>
        <p:nvSpPr>
          <p:cNvPr id="5" name="Footer Placeholder 4">
            <a:extLst>
              <a:ext uri="{FF2B5EF4-FFF2-40B4-BE49-F238E27FC236}">
                <a16:creationId xmlns:a16="http://schemas.microsoft.com/office/drawing/2014/main" id="{A6FF285E-5876-314B-A45E-AC08CB6727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27CBE-92A1-4441-B141-0E77D8E45726}"/>
              </a:ext>
            </a:extLst>
          </p:cNvPr>
          <p:cNvSpPr>
            <a:spLocks noGrp="1"/>
          </p:cNvSpPr>
          <p:nvPr>
            <p:ph type="sldNum" sz="quarter" idx="12"/>
          </p:nvPr>
        </p:nvSpPr>
        <p:spPr/>
        <p:txBody>
          <a:bodyPr/>
          <a:lstStyle/>
          <a:p>
            <a:fld id="{9C1CBB66-A9EA-214F-8089-E19E42D6F9A0}" type="slidenum">
              <a:rPr lang="en-US" smtClean="0"/>
              <a:t>‹#›</a:t>
            </a:fld>
            <a:endParaRPr lang="en-US"/>
          </a:p>
        </p:txBody>
      </p:sp>
    </p:spTree>
    <p:extLst>
      <p:ext uri="{BB962C8B-B14F-4D97-AF65-F5344CB8AC3E}">
        <p14:creationId xmlns:p14="http://schemas.microsoft.com/office/powerpoint/2010/main" val="1125254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DF33-6663-154E-8466-D9D6E7FC47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B7CD28-A9EB-9F42-8117-BF40BDC5FC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E58EA-AEC0-1943-93AB-A2EAA69FD68E}"/>
              </a:ext>
            </a:extLst>
          </p:cNvPr>
          <p:cNvSpPr>
            <a:spLocks noGrp="1"/>
          </p:cNvSpPr>
          <p:nvPr>
            <p:ph type="dt" sz="half" idx="10"/>
          </p:nvPr>
        </p:nvSpPr>
        <p:spPr/>
        <p:txBody>
          <a:bodyPr/>
          <a:lstStyle/>
          <a:p>
            <a:fld id="{A09907D9-E06B-514F-806B-9612F5CE3AC5}" type="datetimeFigureOut">
              <a:rPr lang="en-US" smtClean="0"/>
              <a:t>5/14/21</a:t>
            </a:fld>
            <a:endParaRPr lang="en-US"/>
          </a:p>
        </p:txBody>
      </p:sp>
      <p:sp>
        <p:nvSpPr>
          <p:cNvPr id="5" name="Footer Placeholder 4">
            <a:extLst>
              <a:ext uri="{FF2B5EF4-FFF2-40B4-BE49-F238E27FC236}">
                <a16:creationId xmlns:a16="http://schemas.microsoft.com/office/drawing/2014/main" id="{B853E927-0003-314E-9746-36F34A05A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06DB5-5934-C648-88C2-6D9A89AFA8EB}"/>
              </a:ext>
            </a:extLst>
          </p:cNvPr>
          <p:cNvSpPr>
            <a:spLocks noGrp="1"/>
          </p:cNvSpPr>
          <p:nvPr>
            <p:ph type="sldNum" sz="quarter" idx="12"/>
          </p:nvPr>
        </p:nvSpPr>
        <p:spPr/>
        <p:txBody>
          <a:bodyPr/>
          <a:lstStyle/>
          <a:p>
            <a:fld id="{9C1CBB66-A9EA-214F-8089-E19E42D6F9A0}" type="slidenum">
              <a:rPr lang="en-US" smtClean="0"/>
              <a:t>‹#›</a:t>
            </a:fld>
            <a:endParaRPr lang="en-US"/>
          </a:p>
        </p:txBody>
      </p:sp>
    </p:spTree>
    <p:extLst>
      <p:ext uri="{BB962C8B-B14F-4D97-AF65-F5344CB8AC3E}">
        <p14:creationId xmlns:p14="http://schemas.microsoft.com/office/powerpoint/2010/main" val="3453437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644D3A-5884-2A4C-83FE-D72520739C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7928ED-7CF0-9A47-B839-FBE7AF1BDD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9CBDA0-85DD-7441-8731-D537C0D3A55E}"/>
              </a:ext>
            </a:extLst>
          </p:cNvPr>
          <p:cNvSpPr>
            <a:spLocks noGrp="1"/>
          </p:cNvSpPr>
          <p:nvPr>
            <p:ph type="dt" sz="half" idx="10"/>
          </p:nvPr>
        </p:nvSpPr>
        <p:spPr/>
        <p:txBody>
          <a:bodyPr/>
          <a:lstStyle/>
          <a:p>
            <a:fld id="{A09907D9-E06B-514F-806B-9612F5CE3AC5}" type="datetimeFigureOut">
              <a:rPr lang="en-US" smtClean="0"/>
              <a:t>5/14/21</a:t>
            </a:fld>
            <a:endParaRPr lang="en-US"/>
          </a:p>
        </p:txBody>
      </p:sp>
      <p:sp>
        <p:nvSpPr>
          <p:cNvPr id="5" name="Footer Placeholder 4">
            <a:extLst>
              <a:ext uri="{FF2B5EF4-FFF2-40B4-BE49-F238E27FC236}">
                <a16:creationId xmlns:a16="http://schemas.microsoft.com/office/drawing/2014/main" id="{02606614-61DB-104D-8F37-B4214FD04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1EE2F-76EB-3F4F-A2AC-2C406F8754C9}"/>
              </a:ext>
            </a:extLst>
          </p:cNvPr>
          <p:cNvSpPr>
            <a:spLocks noGrp="1"/>
          </p:cNvSpPr>
          <p:nvPr>
            <p:ph type="sldNum" sz="quarter" idx="12"/>
          </p:nvPr>
        </p:nvSpPr>
        <p:spPr/>
        <p:txBody>
          <a:bodyPr/>
          <a:lstStyle/>
          <a:p>
            <a:fld id="{9C1CBB66-A9EA-214F-8089-E19E42D6F9A0}" type="slidenum">
              <a:rPr lang="en-US" smtClean="0"/>
              <a:t>‹#›</a:t>
            </a:fld>
            <a:endParaRPr lang="en-US"/>
          </a:p>
        </p:txBody>
      </p:sp>
    </p:spTree>
    <p:extLst>
      <p:ext uri="{BB962C8B-B14F-4D97-AF65-F5344CB8AC3E}">
        <p14:creationId xmlns:p14="http://schemas.microsoft.com/office/powerpoint/2010/main" val="2505616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6DB82-4D34-AE4E-BCE0-0AFD930D6B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90AC2-CBAA-564C-A7D6-B85D8E8A03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78E5C-D1E6-7A4E-96E3-3D5113E636D2}"/>
              </a:ext>
            </a:extLst>
          </p:cNvPr>
          <p:cNvSpPr>
            <a:spLocks noGrp="1"/>
          </p:cNvSpPr>
          <p:nvPr>
            <p:ph type="dt" sz="half" idx="10"/>
          </p:nvPr>
        </p:nvSpPr>
        <p:spPr/>
        <p:txBody>
          <a:bodyPr/>
          <a:lstStyle/>
          <a:p>
            <a:fld id="{A09907D9-E06B-514F-806B-9612F5CE3AC5}" type="datetimeFigureOut">
              <a:rPr lang="en-US" smtClean="0"/>
              <a:t>5/14/21</a:t>
            </a:fld>
            <a:endParaRPr lang="en-US"/>
          </a:p>
        </p:txBody>
      </p:sp>
      <p:sp>
        <p:nvSpPr>
          <p:cNvPr id="5" name="Footer Placeholder 4">
            <a:extLst>
              <a:ext uri="{FF2B5EF4-FFF2-40B4-BE49-F238E27FC236}">
                <a16:creationId xmlns:a16="http://schemas.microsoft.com/office/drawing/2014/main" id="{70F8126F-C308-D845-94B7-C23701156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8D7C3-3DFB-FB42-B269-0E8A6DB26D3B}"/>
              </a:ext>
            </a:extLst>
          </p:cNvPr>
          <p:cNvSpPr>
            <a:spLocks noGrp="1"/>
          </p:cNvSpPr>
          <p:nvPr>
            <p:ph type="sldNum" sz="quarter" idx="12"/>
          </p:nvPr>
        </p:nvSpPr>
        <p:spPr/>
        <p:txBody>
          <a:bodyPr/>
          <a:lstStyle/>
          <a:p>
            <a:fld id="{9C1CBB66-A9EA-214F-8089-E19E42D6F9A0}" type="slidenum">
              <a:rPr lang="en-US" smtClean="0"/>
              <a:t>‹#›</a:t>
            </a:fld>
            <a:endParaRPr lang="en-US"/>
          </a:p>
        </p:txBody>
      </p:sp>
    </p:spTree>
    <p:extLst>
      <p:ext uri="{BB962C8B-B14F-4D97-AF65-F5344CB8AC3E}">
        <p14:creationId xmlns:p14="http://schemas.microsoft.com/office/powerpoint/2010/main" val="180683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09810-870E-444F-B210-600DB570BF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8D5639-7510-5E4D-A918-183A2D37A2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EE3DFF-CAC7-894A-83C3-D79C72F20C99}"/>
              </a:ext>
            </a:extLst>
          </p:cNvPr>
          <p:cNvSpPr>
            <a:spLocks noGrp="1"/>
          </p:cNvSpPr>
          <p:nvPr>
            <p:ph type="dt" sz="half" idx="10"/>
          </p:nvPr>
        </p:nvSpPr>
        <p:spPr/>
        <p:txBody>
          <a:bodyPr/>
          <a:lstStyle/>
          <a:p>
            <a:fld id="{A09907D9-E06B-514F-806B-9612F5CE3AC5}" type="datetimeFigureOut">
              <a:rPr lang="en-US" smtClean="0"/>
              <a:t>5/14/21</a:t>
            </a:fld>
            <a:endParaRPr lang="en-US"/>
          </a:p>
        </p:txBody>
      </p:sp>
      <p:sp>
        <p:nvSpPr>
          <p:cNvPr id="5" name="Footer Placeholder 4">
            <a:extLst>
              <a:ext uri="{FF2B5EF4-FFF2-40B4-BE49-F238E27FC236}">
                <a16:creationId xmlns:a16="http://schemas.microsoft.com/office/drawing/2014/main" id="{C7786EC1-3BB9-0D43-BFA1-7D6C5EE6F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61B8C-7F0D-0B43-9A97-0158E4E9E7CB}"/>
              </a:ext>
            </a:extLst>
          </p:cNvPr>
          <p:cNvSpPr>
            <a:spLocks noGrp="1"/>
          </p:cNvSpPr>
          <p:nvPr>
            <p:ph type="sldNum" sz="quarter" idx="12"/>
          </p:nvPr>
        </p:nvSpPr>
        <p:spPr/>
        <p:txBody>
          <a:bodyPr/>
          <a:lstStyle/>
          <a:p>
            <a:fld id="{9C1CBB66-A9EA-214F-8089-E19E42D6F9A0}" type="slidenum">
              <a:rPr lang="en-US" smtClean="0"/>
              <a:t>‹#›</a:t>
            </a:fld>
            <a:endParaRPr lang="en-US"/>
          </a:p>
        </p:txBody>
      </p:sp>
    </p:spTree>
    <p:extLst>
      <p:ext uri="{BB962C8B-B14F-4D97-AF65-F5344CB8AC3E}">
        <p14:creationId xmlns:p14="http://schemas.microsoft.com/office/powerpoint/2010/main" val="404434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A7EF-7EE0-3747-8B75-681BFB15C0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CDC772-07CC-F74F-911E-AEF7393DC0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F657E-BE89-5F4A-AA5F-F0099E7679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F5CF10-1292-4947-BA54-FC08C199E061}"/>
              </a:ext>
            </a:extLst>
          </p:cNvPr>
          <p:cNvSpPr>
            <a:spLocks noGrp="1"/>
          </p:cNvSpPr>
          <p:nvPr>
            <p:ph type="dt" sz="half" idx="10"/>
          </p:nvPr>
        </p:nvSpPr>
        <p:spPr/>
        <p:txBody>
          <a:bodyPr/>
          <a:lstStyle/>
          <a:p>
            <a:fld id="{A09907D9-E06B-514F-806B-9612F5CE3AC5}" type="datetimeFigureOut">
              <a:rPr lang="en-US" smtClean="0"/>
              <a:t>5/14/21</a:t>
            </a:fld>
            <a:endParaRPr lang="en-US"/>
          </a:p>
        </p:txBody>
      </p:sp>
      <p:sp>
        <p:nvSpPr>
          <p:cNvPr id="6" name="Footer Placeholder 5">
            <a:extLst>
              <a:ext uri="{FF2B5EF4-FFF2-40B4-BE49-F238E27FC236}">
                <a16:creationId xmlns:a16="http://schemas.microsoft.com/office/drawing/2014/main" id="{4A65ED59-EE57-7B4B-8951-6FE46DB390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574B11-9614-9246-8A8D-9661C5857AB8}"/>
              </a:ext>
            </a:extLst>
          </p:cNvPr>
          <p:cNvSpPr>
            <a:spLocks noGrp="1"/>
          </p:cNvSpPr>
          <p:nvPr>
            <p:ph type="sldNum" sz="quarter" idx="12"/>
          </p:nvPr>
        </p:nvSpPr>
        <p:spPr/>
        <p:txBody>
          <a:bodyPr/>
          <a:lstStyle/>
          <a:p>
            <a:fld id="{9C1CBB66-A9EA-214F-8089-E19E42D6F9A0}" type="slidenum">
              <a:rPr lang="en-US" smtClean="0"/>
              <a:t>‹#›</a:t>
            </a:fld>
            <a:endParaRPr lang="en-US"/>
          </a:p>
        </p:txBody>
      </p:sp>
    </p:spTree>
    <p:extLst>
      <p:ext uri="{BB962C8B-B14F-4D97-AF65-F5344CB8AC3E}">
        <p14:creationId xmlns:p14="http://schemas.microsoft.com/office/powerpoint/2010/main" val="2886813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49C4D-A2B3-7740-91FC-ABCD332EA3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B1B5B7-1A6D-FE45-BFBC-0DEE00BA0A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F04119-4C58-EA49-B205-645BDA9F99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1DA40D-A580-7944-87DA-F7982BFA0F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831E14-5FAA-3541-B577-B69B622F95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DDB625-4931-EE41-8824-FD1CA664AAA7}"/>
              </a:ext>
            </a:extLst>
          </p:cNvPr>
          <p:cNvSpPr>
            <a:spLocks noGrp="1"/>
          </p:cNvSpPr>
          <p:nvPr>
            <p:ph type="dt" sz="half" idx="10"/>
          </p:nvPr>
        </p:nvSpPr>
        <p:spPr/>
        <p:txBody>
          <a:bodyPr/>
          <a:lstStyle/>
          <a:p>
            <a:fld id="{A09907D9-E06B-514F-806B-9612F5CE3AC5}" type="datetimeFigureOut">
              <a:rPr lang="en-US" smtClean="0"/>
              <a:t>5/14/21</a:t>
            </a:fld>
            <a:endParaRPr lang="en-US"/>
          </a:p>
        </p:txBody>
      </p:sp>
      <p:sp>
        <p:nvSpPr>
          <p:cNvPr id="8" name="Footer Placeholder 7">
            <a:extLst>
              <a:ext uri="{FF2B5EF4-FFF2-40B4-BE49-F238E27FC236}">
                <a16:creationId xmlns:a16="http://schemas.microsoft.com/office/drawing/2014/main" id="{3A61CF7F-1953-FF4F-9E20-1AD8712180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58A9BA-88D5-F748-95E5-5D55E5E5BE31}"/>
              </a:ext>
            </a:extLst>
          </p:cNvPr>
          <p:cNvSpPr>
            <a:spLocks noGrp="1"/>
          </p:cNvSpPr>
          <p:nvPr>
            <p:ph type="sldNum" sz="quarter" idx="12"/>
          </p:nvPr>
        </p:nvSpPr>
        <p:spPr/>
        <p:txBody>
          <a:bodyPr/>
          <a:lstStyle/>
          <a:p>
            <a:fld id="{9C1CBB66-A9EA-214F-8089-E19E42D6F9A0}" type="slidenum">
              <a:rPr lang="en-US" smtClean="0"/>
              <a:t>‹#›</a:t>
            </a:fld>
            <a:endParaRPr lang="en-US"/>
          </a:p>
        </p:txBody>
      </p:sp>
    </p:spTree>
    <p:extLst>
      <p:ext uri="{BB962C8B-B14F-4D97-AF65-F5344CB8AC3E}">
        <p14:creationId xmlns:p14="http://schemas.microsoft.com/office/powerpoint/2010/main" val="1744118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C1DA-DD9E-2D41-AF1E-F1C8CCE9B5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D3C2F-980B-D74A-82CF-00569B977895}"/>
              </a:ext>
            </a:extLst>
          </p:cNvPr>
          <p:cNvSpPr>
            <a:spLocks noGrp="1"/>
          </p:cNvSpPr>
          <p:nvPr>
            <p:ph type="dt" sz="half" idx="10"/>
          </p:nvPr>
        </p:nvSpPr>
        <p:spPr/>
        <p:txBody>
          <a:bodyPr/>
          <a:lstStyle/>
          <a:p>
            <a:fld id="{A09907D9-E06B-514F-806B-9612F5CE3AC5}" type="datetimeFigureOut">
              <a:rPr lang="en-US" smtClean="0"/>
              <a:t>5/14/21</a:t>
            </a:fld>
            <a:endParaRPr lang="en-US"/>
          </a:p>
        </p:txBody>
      </p:sp>
      <p:sp>
        <p:nvSpPr>
          <p:cNvPr id="4" name="Footer Placeholder 3">
            <a:extLst>
              <a:ext uri="{FF2B5EF4-FFF2-40B4-BE49-F238E27FC236}">
                <a16:creationId xmlns:a16="http://schemas.microsoft.com/office/drawing/2014/main" id="{790146E9-D427-0E4D-AE10-0BC3CAF952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320157-F73A-7742-8BCB-24D9B0824D9A}"/>
              </a:ext>
            </a:extLst>
          </p:cNvPr>
          <p:cNvSpPr>
            <a:spLocks noGrp="1"/>
          </p:cNvSpPr>
          <p:nvPr>
            <p:ph type="sldNum" sz="quarter" idx="12"/>
          </p:nvPr>
        </p:nvSpPr>
        <p:spPr/>
        <p:txBody>
          <a:bodyPr/>
          <a:lstStyle/>
          <a:p>
            <a:fld id="{9C1CBB66-A9EA-214F-8089-E19E42D6F9A0}" type="slidenum">
              <a:rPr lang="en-US" smtClean="0"/>
              <a:t>‹#›</a:t>
            </a:fld>
            <a:endParaRPr lang="en-US"/>
          </a:p>
        </p:txBody>
      </p:sp>
    </p:spTree>
    <p:extLst>
      <p:ext uri="{BB962C8B-B14F-4D97-AF65-F5344CB8AC3E}">
        <p14:creationId xmlns:p14="http://schemas.microsoft.com/office/powerpoint/2010/main" val="2663566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D74E94-BFCF-1741-91B8-9E1461EF7301}"/>
              </a:ext>
            </a:extLst>
          </p:cNvPr>
          <p:cNvSpPr>
            <a:spLocks noGrp="1"/>
          </p:cNvSpPr>
          <p:nvPr>
            <p:ph type="dt" sz="half" idx="10"/>
          </p:nvPr>
        </p:nvSpPr>
        <p:spPr/>
        <p:txBody>
          <a:bodyPr/>
          <a:lstStyle/>
          <a:p>
            <a:fld id="{A09907D9-E06B-514F-806B-9612F5CE3AC5}" type="datetimeFigureOut">
              <a:rPr lang="en-US" smtClean="0"/>
              <a:t>5/14/21</a:t>
            </a:fld>
            <a:endParaRPr lang="en-US"/>
          </a:p>
        </p:txBody>
      </p:sp>
      <p:sp>
        <p:nvSpPr>
          <p:cNvPr id="3" name="Footer Placeholder 2">
            <a:extLst>
              <a:ext uri="{FF2B5EF4-FFF2-40B4-BE49-F238E27FC236}">
                <a16:creationId xmlns:a16="http://schemas.microsoft.com/office/drawing/2014/main" id="{1B04E433-0367-F643-888A-70F66740E0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7C4F58-CB28-4D4D-9AFD-B20286B8D05C}"/>
              </a:ext>
            </a:extLst>
          </p:cNvPr>
          <p:cNvSpPr>
            <a:spLocks noGrp="1"/>
          </p:cNvSpPr>
          <p:nvPr>
            <p:ph type="sldNum" sz="quarter" idx="12"/>
          </p:nvPr>
        </p:nvSpPr>
        <p:spPr/>
        <p:txBody>
          <a:bodyPr/>
          <a:lstStyle/>
          <a:p>
            <a:fld id="{9C1CBB66-A9EA-214F-8089-E19E42D6F9A0}" type="slidenum">
              <a:rPr lang="en-US" smtClean="0"/>
              <a:t>‹#›</a:t>
            </a:fld>
            <a:endParaRPr lang="en-US"/>
          </a:p>
        </p:txBody>
      </p:sp>
    </p:spTree>
    <p:extLst>
      <p:ext uri="{BB962C8B-B14F-4D97-AF65-F5344CB8AC3E}">
        <p14:creationId xmlns:p14="http://schemas.microsoft.com/office/powerpoint/2010/main" val="1005681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0B52-5319-D749-AA94-FB547C3FDB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C3079D-3FDA-AE4F-9A25-E144A1E758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CC5407-6981-8A4E-9074-2E71080F03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43D819-56F1-8C4B-85C3-32263030E605}"/>
              </a:ext>
            </a:extLst>
          </p:cNvPr>
          <p:cNvSpPr>
            <a:spLocks noGrp="1"/>
          </p:cNvSpPr>
          <p:nvPr>
            <p:ph type="dt" sz="half" idx="10"/>
          </p:nvPr>
        </p:nvSpPr>
        <p:spPr/>
        <p:txBody>
          <a:bodyPr/>
          <a:lstStyle/>
          <a:p>
            <a:fld id="{A09907D9-E06B-514F-806B-9612F5CE3AC5}" type="datetimeFigureOut">
              <a:rPr lang="en-US" smtClean="0"/>
              <a:t>5/14/21</a:t>
            </a:fld>
            <a:endParaRPr lang="en-US"/>
          </a:p>
        </p:txBody>
      </p:sp>
      <p:sp>
        <p:nvSpPr>
          <p:cNvPr id="6" name="Footer Placeholder 5">
            <a:extLst>
              <a:ext uri="{FF2B5EF4-FFF2-40B4-BE49-F238E27FC236}">
                <a16:creationId xmlns:a16="http://schemas.microsoft.com/office/drawing/2014/main" id="{622B1739-08E3-C546-9DD0-7D0246CCF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6D1F98-4303-8F4D-BEB5-7FA38A3CBE52}"/>
              </a:ext>
            </a:extLst>
          </p:cNvPr>
          <p:cNvSpPr>
            <a:spLocks noGrp="1"/>
          </p:cNvSpPr>
          <p:nvPr>
            <p:ph type="sldNum" sz="quarter" idx="12"/>
          </p:nvPr>
        </p:nvSpPr>
        <p:spPr/>
        <p:txBody>
          <a:bodyPr/>
          <a:lstStyle/>
          <a:p>
            <a:fld id="{9C1CBB66-A9EA-214F-8089-E19E42D6F9A0}" type="slidenum">
              <a:rPr lang="en-US" smtClean="0"/>
              <a:t>‹#›</a:t>
            </a:fld>
            <a:endParaRPr lang="en-US"/>
          </a:p>
        </p:txBody>
      </p:sp>
    </p:spTree>
    <p:extLst>
      <p:ext uri="{BB962C8B-B14F-4D97-AF65-F5344CB8AC3E}">
        <p14:creationId xmlns:p14="http://schemas.microsoft.com/office/powerpoint/2010/main" val="2456393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C9B5-CC16-0D42-B3CE-C03AFE9519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161D0B-996D-B44B-BC7C-3B6A2E660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4E37E6-859B-3048-A0A6-1ABCF4929B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912368-B0AE-1F46-B354-872442138DFD}"/>
              </a:ext>
            </a:extLst>
          </p:cNvPr>
          <p:cNvSpPr>
            <a:spLocks noGrp="1"/>
          </p:cNvSpPr>
          <p:nvPr>
            <p:ph type="dt" sz="half" idx="10"/>
          </p:nvPr>
        </p:nvSpPr>
        <p:spPr/>
        <p:txBody>
          <a:bodyPr/>
          <a:lstStyle/>
          <a:p>
            <a:fld id="{A09907D9-E06B-514F-806B-9612F5CE3AC5}" type="datetimeFigureOut">
              <a:rPr lang="en-US" smtClean="0"/>
              <a:t>5/14/21</a:t>
            </a:fld>
            <a:endParaRPr lang="en-US"/>
          </a:p>
        </p:txBody>
      </p:sp>
      <p:sp>
        <p:nvSpPr>
          <p:cNvPr id="6" name="Footer Placeholder 5">
            <a:extLst>
              <a:ext uri="{FF2B5EF4-FFF2-40B4-BE49-F238E27FC236}">
                <a16:creationId xmlns:a16="http://schemas.microsoft.com/office/drawing/2014/main" id="{11EFAE9B-5F67-C14D-929F-0BA74E6B43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A31369-32CA-8541-84D1-7289E998ECDF}"/>
              </a:ext>
            </a:extLst>
          </p:cNvPr>
          <p:cNvSpPr>
            <a:spLocks noGrp="1"/>
          </p:cNvSpPr>
          <p:nvPr>
            <p:ph type="sldNum" sz="quarter" idx="12"/>
          </p:nvPr>
        </p:nvSpPr>
        <p:spPr/>
        <p:txBody>
          <a:bodyPr/>
          <a:lstStyle/>
          <a:p>
            <a:fld id="{9C1CBB66-A9EA-214F-8089-E19E42D6F9A0}" type="slidenum">
              <a:rPr lang="en-US" smtClean="0"/>
              <a:t>‹#›</a:t>
            </a:fld>
            <a:endParaRPr lang="en-US"/>
          </a:p>
        </p:txBody>
      </p:sp>
    </p:spTree>
    <p:extLst>
      <p:ext uri="{BB962C8B-B14F-4D97-AF65-F5344CB8AC3E}">
        <p14:creationId xmlns:p14="http://schemas.microsoft.com/office/powerpoint/2010/main" val="155730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0DA107-EC17-354A-91E1-FF56A60ED7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025D6E-AA14-BA4A-8B33-26B19790B1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AB70A-5DA5-8143-81F4-070BE31BB1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907D9-E06B-514F-806B-9612F5CE3AC5}" type="datetimeFigureOut">
              <a:rPr lang="en-US" smtClean="0"/>
              <a:t>5/14/21</a:t>
            </a:fld>
            <a:endParaRPr lang="en-US"/>
          </a:p>
        </p:txBody>
      </p:sp>
      <p:sp>
        <p:nvSpPr>
          <p:cNvPr id="5" name="Footer Placeholder 4">
            <a:extLst>
              <a:ext uri="{FF2B5EF4-FFF2-40B4-BE49-F238E27FC236}">
                <a16:creationId xmlns:a16="http://schemas.microsoft.com/office/drawing/2014/main" id="{655880C4-0E45-BD40-823D-61C1BA02A5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FDBAD3-EEC6-7541-B601-A2A3DE0C9D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CBB66-A9EA-214F-8089-E19E42D6F9A0}" type="slidenum">
              <a:rPr lang="en-US" smtClean="0"/>
              <a:t>‹#›</a:t>
            </a:fld>
            <a:endParaRPr lang="en-US"/>
          </a:p>
        </p:txBody>
      </p:sp>
    </p:spTree>
    <p:extLst>
      <p:ext uri="{BB962C8B-B14F-4D97-AF65-F5344CB8AC3E}">
        <p14:creationId xmlns:p14="http://schemas.microsoft.com/office/powerpoint/2010/main" val="413340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5mbyGqY2jY4" TargetMode="External"/><Relationship Id="rId2" Type="http://schemas.openxmlformats.org/officeDocument/2006/relationships/hyperlink" Target="https://visionaryscientists.home.blog/" TargetMode="Externa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mailto:gkimball@csuchico.edu" TargetMode="External"/><Relationship Id="rId4" Type="http://schemas.openxmlformats.org/officeDocument/2006/relationships/hyperlink" Target="http://www.gaylekimball.info/"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21C6F0-6ECA-1347-A94D-A738E697AF3B}"/>
              </a:ext>
            </a:extLst>
          </p:cNvPr>
          <p:cNvSpPr>
            <a:spLocks noGrp="1"/>
          </p:cNvSpPr>
          <p:nvPr>
            <p:ph type="ctrTitle"/>
          </p:nvPr>
        </p:nvSpPr>
        <p:spPr>
          <a:xfrm>
            <a:off x="728663" y="1422400"/>
            <a:ext cx="5367337" cy="2387600"/>
          </a:xfrm>
        </p:spPr>
        <p:txBody>
          <a:bodyPr>
            <a:normAutofit/>
          </a:bodyPr>
          <a:lstStyle/>
          <a:p>
            <a:pPr algn="l"/>
            <a:r>
              <a:rPr lang="en-US" sz="5000" dirty="0">
                <a:solidFill>
                  <a:schemeClr val="bg1"/>
                </a:solidFill>
              </a:rPr>
              <a:t>Visionary Scientists</a:t>
            </a:r>
          </a:p>
        </p:txBody>
      </p:sp>
      <p:sp>
        <p:nvSpPr>
          <p:cNvPr id="3" name="Subtitle 2">
            <a:extLst>
              <a:ext uri="{FF2B5EF4-FFF2-40B4-BE49-F238E27FC236}">
                <a16:creationId xmlns:a16="http://schemas.microsoft.com/office/drawing/2014/main" id="{BC8473DB-EA46-BB43-843E-F8EF4E2A79EA}"/>
              </a:ext>
            </a:extLst>
          </p:cNvPr>
          <p:cNvSpPr>
            <a:spLocks noGrp="1"/>
          </p:cNvSpPr>
          <p:nvPr>
            <p:ph type="subTitle" idx="1"/>
          </p:nvPr>
        </p:nvSpPr>
        <p:spPr>
          <a:xfrm>
            <a:off x="728663" y="3902075"/>
            <a:ext cx="5367337" cy="1655762"/>
          </a:xfrm>
        </p:spPr>
        <p:txBody>
          <a:bodyPr>
            <a:normAutofit/>
          </a:bodyPr>
          <a:lstStyle/>
          <a:p>
            <a:pPr algn="l"/>
            <a:r>
              <a:rPr lang="en-US" sz="2000" dirty="0">
                <a:solidFill>
                  <a:schemeClr val="bg1"/>
                </a:solidFill>
              </a:rPr>
              <a:t>	</a:t>
            </a:r>
            <a:r>
              <a:rPr lang="en-US" sz="2000" dirty="0" err="1">
                <a:solidFill>
                  <a:schemeClr val="bg1"/>
                </a:solidFill>
              </a:rPr>
              <a:t>www.gaylekimball.info</a:t>
            </a:r>
            <a:endParaRPr lang="en-US" sz="2000" dirty="0">
              <a:solidFill>
                <a:schemeClr val="bg1"/>
              </a:solidFill>
            </a:endParaRPr>
          </a:p>
        </p:txBody>
      </p:sp>
      <p:sp>
        <p:nvSpPr>
          <p:cNvPr id="12" name="Rectangle 11">
            <a:extLst>
              <a:ext uri="{FF2B5EF4-FFF2-40B4-BE49-F238E27FC236}">
                <a16:creationId xmlns:a16="http://schemas.microsoft.com/office/drawing/2014/main" id="{1A89CBBC-7743-43D9-A324-25CB472E9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4112" y="638849"/>
            <a:ext cx="5505449" cy="547564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website&#10;&#10;Description automatically generated">
            <a:extLst>
              <a:ext uri="{FF2B5EF4-FFF2-40B4-BE49-F238E27FC236}">
                <a16:creationId xmlns:a16="http://schemas.microsoft.com/office/drawing/2014/main" id="{47F95171-7CDD-D64C-BF4B-D4639281FB32}"/>
              </a:ext>
            </a:extLst>
          </p:cNvPr>
          <p:cNvPicPr>
            <a:picLocks noChangeAspect="1"/>
          </p:cNvPicPr>
          <p:nvPr/>
        </p:nvPicPr>
        <p:blipFill>
          <a:blip r:embed="rId2"/>
          <a:stretch>
            <a:fillRect/>
          </a:stretch>
        </p:blipFill>
        <p:spPr>
          <a:xfrm>
            <a:off x="7194351" y="1056303"/>
            <a:ext cx="3584969" cy="4640737"/>
          </a:xfrm>
          <a:prstGeom prst="rect">
            <a:avLst/>
          </a:prstGeom>
        </p:spPr>
      </p:pic>
    </p:spTree>
    <p:extLst>
      <p:ext uri="{BB962C8B-B14F-4D97-AF65-F5344CB8AC3E}">
        <p14:creationId xmlns:p14="http://schemas.microsoft.com/office/powerpoint/2010/main" val="899825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465CB2-E160-4D8E-B8B3-B7AFCAFC5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F79C704-FD27-4BBA-A751-4A80EDB173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4" name="Rectangle 13">
            <a:extLst>
              <a:ext uri="{FF2B5EF4-FFF2-40B4-BE49-F238E27FC236}">
                <a16:creationId xmlns:a16="http://schemas.microsoft.com/office/drawing/2014/main" id="{1A8FFABF-F1A6-4C80-A0A6-29F3162FE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D4C1E4B-EA97-41D4-855C-680107905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5844" y="1110000"/>
            <a:ext cx="10195740" cy="462923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8D93AA86-1C9E-684A-93AA-1169A5667897}"/>
              </a:ext>
            </a:extLst>
          </p:cNvPr>
          <p:cNvSpPr>
            <a:spLocks noGrp="1"/>
          </p:cNvSpPr>
          <p:nvPr>
            <p:ph type="title"/>
          </p:nvPr>
        </p:nvSpPr>
        <p:spPr>
          <a:xfrm>
            <a:off x="1357793" y="1468583"/>
            <a:ext cx="4074820" cy="3900512"/>
          </a:xfrm>
        </p:spPr>
        <p:txBody>
          <a:bodyPr anchor="t">
            <a:normAutofit/>
          </a:bodyPr>
          <a:lstStyle/>
          <a:p>
            <a:r>
              <a:rPr lang="en-US" sz="4800" dirty="0"/>
              <a:t>Personal or Family Experiences</a:t>
            </a:r>
          </a:p>
        </p:txBody>
      </p:sp>
      <p:sp>
        <p:nvSpPr>
          <p:cNvPr id="3" name="Content Placeholder 2">
            <a:extLst>
              <a:ext uri="{FF2B5EF4-FFF2-40B4-BE49-F238E27FC236}">
                <a16:creationId xmlns:a16="http://schemas.microsoft.com/office/drawing/2014/main" id="{D7C28D5D-C900-F841-A8A0-83FB200B1D27}"/>
              </a:ext>
            </a:extLst>
          </p:cNvPr>
          <p:cNvSpPr>
            <a:spLocks noGrp="1"/>
          </p:cNvSpPr>
          <p:nvPr>
            <p:ph idx="1"/>
          </p:nvPr>
        </p:nvSpPr>
        <p:spPr>
          <a:xfrm>
            <a:off x="5794563" y="1468583"/>
            <a:ext cx="5025928" cy="3911679"/>
          </a:xfrm>
        </p:spPr>
        <p:txBody>
          <a:bodyPr anchor="b">
            <a:normAutofit/>
          </a:bodyPr>
          <a:lstStyle/>
          <a:p>
            <a:r>
              <a:rPr lang="en-US" sz="1800" dirty="0"/>
              <a:t>Jeffrey </a:t>
            </a:r>
            <a:r>
              <a:rPr lang="en-US" sz="1800" dirty="0" err="1"/>
              <a:t>Mishlove</a:t>
            </a:r>
            <a:r>
              <a:rPr lang="en-US" sz="1800" dirty="0"/>
              <a:t> interviewed over a thousand visionary scientists for his video show “New Thinking Allowed.” He reported, “I've discovered that quite a number of prominent people in parapsychology have a Jewish background. Jews are a tiny minority but Jewish people are prominent in every cutting-edge activity in which I've ever been involved.” </a:t>
            </a:r>
          </a:p>
          <a:p>
            <a:r>
              <a:rPr lang="en-US" sz="1800" dirty="0"/>
              <a:t>“I would say 95% of the people who explore these areas scientifically do so because, like me, they've had powerful personal experiences.”</a:t>
            </a:r>
          </a:p>
        </p:txBody>
      </p:sp>
    </p:spTree>
    <p:extLst>
      <p:ext uri="{BB962C8B-B14F-4D97-AF65-F5344CB8AC3E}">
        <p14:creationId xmlns:p14="http://schemas.microsoft.com/office/powerpoint/2010/main" val="362105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33C0C-B7CE-5A4C-A87D-B5E1D3EDEE83}"/>
              </a:ext>
            </a:extLst>
          </p:cNvPr>
          <p:cNvSpPr>
            <a:spLocks noGrp="1"/>
          </p:cNvSpPr>
          <p:nvPr>
            <p:ph type="title"/>
          </p:nvPr>
        </p:nvSpPr>
        <p:spPr>
          <a:xfrm>
            <a:off x="4965430" y="629268"/>
            <a:ext cx="6586491" cy="1286160"/>
          </a:xfrm>
        </p:spPr>
        <p:txBody>
          <a:bodyPr anchor="b">
            <a:normAutofit/>
          </a:bodyPr>
          <a:lstStyle/>
          <a:p>
            <a:r>
              <a:rPr lang="en-US" dirty="0"/>
              <a:t>		Intuitive</a:t>
            </a:r>
          </a:p>
        </p:txBody>
      </p:sp>
      <p:pic>
        <p:nvPicPr>
          <p:cNvPr id="20" name="Picture 19">
            <a:extLst>
              <a:ext uri="{FF2B5EF4-FFF2-40B4-BE49-F238E27FC236}">
                <a16:creationId xmlns:a16="http://schemas.microsoft.com/office/drawing/2014/main" id="{BD7910CE-8EE4-43F5-B31B-43CCA9F10D72}"/>
              </a:ext>
            </a:extLst>
          </p:cNvPr>
          <p:cNvPicPr>
            <a:picLocks noChangeAspect="1"/>
          </p:cNvPicPr>
          <p:nvPr/>
        </p:nvPicPr>
        <p:blipFill rotWithShape="1">
          <a:blip r:embed="rId2"/>
          <a:srcRect l="28551" r="26499"/>
          <a:stretch/>
        </p:blipFill>
        <p:spPr>
          <a:xfrm>
            <a:off x="20" y="10"/>
            <a:ext cx="4635571" cy="6857990"/>
          </a:xfrm>
          <a:prstGeom prst="rect">
            <a:avLst/>
          </a:prstGeom>
          <a:effectLst/>
        </p:spPr>
      </p:pic>
      <p:cxnSp>
        <p:nvCxnSpPr>
          <p:cNvPr id="25" name="Straight Connector 2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778D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2">
            <a:extLst>
              <a:ext uri="{FF2B5EF4-FFF2-40B4-BE49-F238E27FC236}">
                <a16:creationId xmlns:a16="http://schemas.microsoft.com/office/drawing/2014/main" id="{177BCDA8-3DEA-43E0-9650-015E28777BE3}"/>
              </a:ext>
            </a:extLst>
          </p:cNvPr>
          <p:cNvGraphicFramePr>
            <a:graphicFrameLocks noGrp="1"/>
          </p:cNvGraphicFramePr>
          <p:nvPr>
            <p:ph idx="1"/>
            <p:extLst>
              <p:ext uri="{D42A27DB-BD31-4B8C-83A1-F6EECF244321}">
                <p14:modId xmlns:p14="http://schemas.microsoft.com/office/powerpoint/2010/main" val="1974599530"/>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6556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EDB31B-5E62-B14B-B291-F557D68820CA}"/>
              </a:ext>
            </a:extLst>
          </p:cNvPr>
          <p:cNvSpPr>
            <a:spLocks noGrp="1"/>
          </p:cNvSpPr>
          <p:nvPr>
            <p:ph type="title"/>
          </p:nvPr>
        </p:nvSpPr>
        <p:spPr>
          <a:xfrm>
            <a:off x="1043631" y="809898"/>
            <a:ext cx="9942716" cy="1554480"/>
          </a:xfrm>
        </p:spPr>
        <p:txBody>
          <a:bodyPr anchor="ctr">
            <a:normAutofit/>
          </a:bodyPr>
          <a:lstStyle/>
          <a:p>
            <a:r>
              <a:rPr lang="en-US" dirty="0"/>
              <a:t>Application of the Consciousness Paradigm</a:t>
            </a:r>
            <a:br>
              <a:rPr lang="en-US" dirty="0"/>
            </a:br>
            <a:endParaRPr lang="en-US" dirty="0"/>
          </a:p>
        </p:txBody>
      </p:sp>
      <p:sp>
        <p:nvSpPr>
          <p:cNvPr id="3" name="Content Placeholder 2">
            <a:extLst>
              <a:ext uri="{FF2B5EF4-FFF2-40B4-BE49-F238E27FC236}">
                <a16:creationId xmlns:a16="http://schemas.microsoft.com/office/drawing/2014/main" id="{4AB6A98F-2B26-C849-BF20-23B82A114517}"/>
              </a:ext>
            </a:extLst>
          </p:cNvPr>
          <p:cNvSpPr>
            <a:spLocks noGrp="1"/>
          </p:cNvSpPr>
          <p:nvPr>
            <p:ph idx="1"/>
          </p:nvPr>
        </p:nvSpPr>
        <p:spPr>
          <a:xfrm>
            <a:off x="835934" y="1645919"/>
            <a:ext cx="10816041" cy="4839377"/>
          </a:xfrm>
        </p:spPr>
        <p:txBody>
          <a:bodyPr anchor="ctr">
            <a:normAutofit/>
          </a:bodyPr>
          <a:lstStyle/>
          <a:p>
            <a:r>
              <a:rPr lang="en-US" sz="1800" dirty="0"/>
              <a:t>Chris Roe suggests “our current psychological </a:t>
            </a:r>
            <a:r>
              <a:rPr lang="en-US" sz="1800" b="1" dirty="0"/>
              <a:t>model </a:t>
            </a:r>
            <a:r>
              <a:rPr lang="en-US" sz="1800" dirty="0"/>
              <a:t>of what it is to be a human being is incomplete.” </a:t>
            </a:r>
          </a:p>
          <a:p>
            <a:r>
              <a:rPr lang="en-US" sz="1800" dirty="0"/>
              <a:t>Mental and physical </a:t>
            </a:r>
            <a:r>
              <a:rPr lang="en-US" sz="1800" b="1" dirty="0"/>
              <a:t>healing</a:t>
            </a:r>
            <a:r>
              <a:rPr lang="en-US" sz="1800" dirty="0"/>
              <a:t> due to placebo effect, spontaneous remission, lessons from DDI, focused intention as in prayer, resonance and frequencies (Bill </a:t>
            </a:r>
            <a:r>
              <a:rPr lang="en-US" sz="1800" dirty="0" err="1"/>
              <a:t>Bengston</a:t>
            </a:r>
            <a:r>
              <a:rPr lang="en-US" sz="1800" dirty="0"/>
              <a:t>), hypnosis, biofield, ancient healing practices like TCM (and energy psychology tapping) and Ayurveda.</a:t>
            </a:r>
          </a:p>
          <a:p>
            <a:r>
              <a:rPr lang="en-US" sz="1800" dirty="0"/>
              <a:t>Open to guidance and </a:t>
            </a:r>
            <a:r>
              <a:rPr lang="en-US" sz="1800" b="1" dirty="0"/>
              <a:t>information</a:t>
            </a:r>
            <a:r>
              <a:rPr lang="en-US" sz="1800" dirty="0"/>
              <a:t> from intuition, ESP, dreams (dream circles), meditation, other dimensions as in NDEs</a:t>
            </a:r>
          </a:p>
          <a:p>
            <a:r>
              <a:rPr lang="en-US" sz="1800" b="1" dirty="0"/>
              <a:t>Resolve grief </a:t>
            </a:r>
            <a:r>
              <a:rPr lang="en-US" sz="1800" dirty="0"/>
              <a:t>with contact with loved ones w. </a:t>
            </a:r>
            <a:r>
              <a:rPr lang="en-US" sz="1800" dirty="0" err="1"/>
              <a:t>psychomanteum</a:t>
            </a:r>
            <a:r>
              <a:rPr lang="en-US" sz="1800" dirty="0"/>
              <a:t> (Marilyn Schlitz and Christine Simmonds-Moore)</a:t>
            </a:r>
          </a:p>
          <a:p>
            <a:r>
              <a:rPr lang="en-US" sz="1800" b="1" dirty="0"/>
              <a:t>Devices</a:t>
            </a:r>
            <a:r>
              <a:rPr lang="en-US" sz="1800" dirty="0"/>
              <a:t> (Patrizio </a:t>
            </a:r>
            <a:r>
              <a:rPr lang="en-US" sz="1800" dirty="0" err="1"/>
              <a:t>Tressoldi</a:t>
            </a:r>
            <a:r>
              <a:rPr lang="en-US" sz="1800" dirty="0"/>
              <a:t> and Garret </a:t>
            </a:r>
            <a:r>
              <a:rPr lang="en-US" sz="1800" dirty="0" err="1"/>
              <a:t>Moddel</a:t>
            </a:r>
            <a:r>
              <a:rPr lang="en-US" sz="1800" dirty="0"/>
              <a:t>)</a:t>
            </a:r>
          </a:p>
          <a:p>
            <a:r>
              <a:rPr lang="en-US" sz="1800" b="1" dirty="0"/>
              <a:t>Agriculture </a:t>
            </a:r>
            <a:r>
              <a:rPr lang="en-US" sz="1800" dirty="0"/>
              <a:t>(Serena Roney-Dougal)</a:t>
            </a:r>
          </a:p>
          <a:p>
            <a:r>
              <a:rPr lang="en-US" sz="1800" dirty="0"/>
              <a:t>Answer </a:t>
            </a:r>
            <a:r>
              <a:rPr lang="en-US" sz="1800" b="1" dirty="0"/>
              <a:t>cosmological questions </a:t>
            </a:r>
            <a:r>
              <a:rPr lang="en-US" sz="1800" dirty="0"/>
              <a:t>(i.e. dark matter) with Rupert Sheldrake’s morphic resonance fields</a:t>
            </a:r>
          </a:p>
          <a:p>
            <a:r>
              <a:rPr lang="en-US" sz="1800" dirty="0"/>
              <a:t>Prepare for </a:t>
            </a:r>
            <a:r>
              <a:rPr lang="en-US" sz="1800" b="1" dirty="0"/>
              <a:t>future trends </a:t>
            </a:r>
            <a:r>
              <a:rPr lang="en-US" sz="1800" dirty="0"/>
              <a:t>with</a:t>
            </a:r>
            <a:r>
              <a:rPr lang="en-US" sz="1800" b="1" dirty="0"/>
              <a:t> </a:t>
            </a:r>
            <a:r>
              <a:rPr lang="en-US" sz="1800" dirty="0"/>
              <a:t>remote viewers, “precogs”</a:t>
            </a:r>
          </a:p>
          <a:p>
            <a:r>
              <a:rPr lang="en-US" sz="1800" dirty="0"/>
              <a:t>Business and other organizations (</a:t>
            </a:r>
            <a:r>
              <a:rPr lang="en-US" sz="1800"/>
              <a:t>Jude Currivan)</a:t>
            </a:r>
            <a:endParaRPr lang="en-US" sz="1800" dirty="0"/>
          </a:p>
          <a:p>
            <a:r>
              <a:rPr lang="en-US" sz="1800" dirty="0"/>
              <a:t>Make </a:t>
            </a:r>
            <a:r>
              <a:rPr lang="en-US" sz="1800" b="1" dirty="0"/>
              <a:t>money</a:t>
            </a:r>
            <a:r>
              <a:rPr lang="en-US" sz="1800" dirty="0"/>
              <a:t> on the commodities market (Russell </a:t>
            </a:r>
            <a:r>
              <a:rPr lang="en-US" sz="1800" dirty="0" err="1"/>
              <a:t>Targ</a:t>
            </a:r>
            <a:r>
              <a:rPr lang="en-US" sz="1800" dirty="0"/>
              <a:t>, Stephan Schwartz, Garret </a:t>
            </a:r>
            <a:r>
              <a:rPr lang="en-US" sz="1800" dirty="0" err="1"/>
              <a:t>Moddel</a:t>
            </a:r>
            <a:r>
              <a:rPr lang="en-US" sz="1800" dirty="0"/>
              <a:t>)</a:t>
            </a:r>
            <a:r>
              <a:rPr lang="en-US" sz="1800" dirty="0">
                <a:solidFill>
                  <a:schemeClr val="bg1"/>
                </a:solidFill>
              </a:rPr>
              <a:t>R Russell </a:t>
            </a:r>
            <a:r>
              <a:rPr lang="en-US" sz="1800" dirty="0" err="1">
                <a:solidFill>
                  <a:schemeClr val="bg1"/>
                </a:solidFill>
              </a:rPr>
              <a:t>Targ</a:t>
            </a:r>
            <a:r>
              <a:rPr lang="en-US" sz="1800" dirty="0">
                <a:solidFill>
                  <a:schemeClr val="bg1"/>
                </a:solidFill>
              </a:rPr>
              <a:t>, Stephan Schwartz, Garret </a:t>
            </a:r>
            <a:r>
              <a:rPr lang="en-US" sz="1800" dirty="0" err="1">
                <a:solidFill>
                  <a:schemeClr val="bg1"/>
                </a:solidFill>
              </a:rPr>
              <a:t>Moddel</a:t>
            </a:r>
            <a:r>
              <a:rPr lang="en-US" sz="1800" dirty="0">
                <a:solidFill>
                  <a:schemeClr val="bg1"/>
                </a:solidFill>
              </a:rPr>
              <a:t> </a:t>
            </a:r>
            <a:r>
              <a:rPr lang="en-US" sz="1800" dirty="0" err="1">
                <a:solidFill>
                  <a:schemeClr val="bg1"/>
                </a:solidFill>
              </a:rPr>
              <a:t>ussell</a:t>
            </a:r>
            <a:r>
              <a:rPr lang="en-US" sz="1800" dirty="0">
                <a:solidFill>
                  <a:schemeClr val="bg1"/>
                </a:solidFill>
              </a:rPr>
              <a:t> </a:t>
            </a:r>
            <a:r>
              <a:rPr lang="en-US" sz="1800" dirty="0" err="1">
                <a:solidFill>
                  <a:schemeClr val="bg1"/>
                </a:solidFill>
              </a:rPr>
              <a:t>Targ</a:t>
            </a:r>
            <a:r>
              <a:rPr lang="en-US" sz="1800" dirty="0">
                <a:solidFill>
                  <a:schemeClr val="bg1"/>
                </a:solidFill>
              </a:rPr>
              <a:t>, Stephan Schwartz, Garret </a:t>
            </a:r>
            <a:r>
              <a:rPr lang="en-US" sz="1800" dirty="0" err="1">
                <a:solidFill>
                  <a:schemeClr val="bg1"/>
                </a:solidFill>
              </a:rPr>
              <a:t>Moddel</a:t>
            </a:r>
            <a:r>
              <a:rPr lang="en-US" sz="1800" dirty="0">
                <a:solidFill>
                  <a:schemeClr val="bg1"/>
                </a:solidFill>
              </a:rPr>
              <a:t> </a:t>
            </a:r>
            <a:endParaRPr lang="en-US" sz="1800" dirty="0"/>
          </a:p>
          <a:p>
            <a:endParaRPr lang="en-US" sz="15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771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A80C4-9047-9748-AFC1-B3AF93DAAF6B}"/>
              </a:ext>
            </a:extLst>
          </p:cNvPr>
          <p:cNvSpPr>
            <a:spLocks noGrp="1"/>
          </p:cNvSpPr>
          <p:nvPr>
            <p:ph type="title"/>
          </p:nvPr>
        </p:nvSpPr>
        <p:spPr>
          <a:xfrm>
            <a:off x="4965430" y="629268"/>
            <a:ext cx="6586491" cy="1286160"/>
          </a:xfrm>
        </p:spPr>
        <p:txBody>
          <a:bodyPr anchor="b">
            <a:normAutofit/>
          </a:bodyPr>
          <a:lstStyle/>
          <a:p>
            <a:r>
              <a:rPr lang="en-US" dirty="0"/>
              <a:t>		Resources</a:t>
            </a:r>
          </a:p>
        </p:txBody>
      </p:sp>
      <p:sp>
        <p:nvSpPr>
          <p:cNvPr id="20" name="Content Placeholder 2">
            <a:extLst>
              <a:ext uri="{FF2B5EF4-FFF2-40B4-BE49-F238E27FC236}">
                <a16:creationId xmlns:a16="http://schemas.microsoft.com/office/drawing/2014/main" id="{A18C0671-FF4E-0349-916A-A1A859C3A837}"/>
              </a:ext>
            </a:extLst>
          </p:cNvPr>
          <p:cNvSpPr>
            <a:spLocks noGrp="1"/>
          </p:cNvSpPr>
          <p:nvPr>
            <p:ph idx="1"/>
          </p:nvPr>
        </p:nvSpPr>
        <p:spPr>
          <a:xfrm>
            <a:off x="4965431" y="1915428"/>
            <a:ext cx="6586489" cy="4308391"/>
          </a:xfrm>
        </p:spPr>
        <p:txBody>
          <a:bodyPr>
            <a:normAutofit fontScale="92500" lnSpcReduction="20000"/>
          </a:bodyPr>
          <a:lstStyle/>
          <a:p>
            <a:r>
              <a:rPr lang="en-US" sz="2000" dirty="0"/>
              <a:t>Visionary Scientists blog </a:t>
            </a:r>
            <a:r>
              <a:rPr lang="en-US" sz="2000" dirty="0">
                <a:hlinkClick r:id="rId2"/>
              </a:rPr>
              <a:t>https://visionaryscientists.home.blog</a:t>
            </a:r>
            <a:endParaRPr lang="en-US" sz="2000" dirty="0"/>
          </a:p>
          <a:p>
            <a:endParaRPr lang="en-US" sz="2000" dirty="0"/>
          </a:p>
          <a:p>
            <a:r>
              <a:rPr lang="en-US" sz="2000" dirty="0"/>
              <a:t>Video trailer and interviews with the visionary scientists  </a:t>
            </a:r>
            <a:r>
              <a:rPr lang="en-US" sz="2000" dirty="0">
                <a:hlinkClick r:id="rId3"/>
              </a:rPr>
              <a:t>https://youtu.be/5mbyGqY2jY4 </a:t>
            </a:r>
            <a:endParaRPr lang="en-US" sz="2000" dirty="0"/>
          </a:p>
          <a:p>
            <a:endParaRPr lang="en-US" sz="2000" dirty="0"/>
          </a:p>
          <a:p>
            <a:r>
              <a:rPr lang="en-US" sz="2000" dirty="0">
                <a:hlinkClick r:id="rId4"/>
              </a:rPr>
              <a:t>www.gaylekimball.info</a:t>
            </a:r>
            <a:endParaRPr lang="en-US" sz="2000" dirty="0"/>
          </a:p>
          <a:p>
            <a:endParaRPr lang="en-US" sz="2000" dirty="0"/>
          </a:p>
          <a:p>
            <a:r>
              <a:rPr lang="en-US" sz="2000" dirty="0">
                <a:hlinkClick r:id="rId5"/>
              </a:rPr>
              <a:t>gkimball@csuchico.edu</a:t>
            </a:r>
            <a:endParaRPr lang="en-US" sz="2000" dirty="0"/>
          </a:p>
          <a:p>
            <a:pPr marL="0" indent="0">
              <a:buNone/>
            </a:pPr>
            <a:endParaRPr lang="en-US" sz="2000" dirty="0"/>
          </a:p>
          <a:p>
            <a:r>
              <a:rPr lang="en-US" sz="2000" dirty="0"/>
              <a:t>Trilogy: </a:t>
            </a:r>
            <a:r>
              <a:rPr lang="en-US" sz="2000" i="1" dirty="0"/>
              <a:t>Mysteries of Knowledge from Beyond Our Senses, Mysteries of Healing, Mysteries of Reality </a:t>
            </a:r>
          </a:p>
          <a:p>
            <a:r>
              <a:rPr lang="en-US" sz="2000" i="1" dirty="0"/>
              <a:t>Essential Energy Tools: How to Develop Your Clairvoyant and Healing Abilities</a:t>
            </a:r>
          </a:p>
          <a:p>
            <a:r>
              <a:rPr lang="en-US" sz="2000" i="1" dirty="0"/>
              <a:t>Calm: How to Thrive in Challenging Times</a:t>
            </a:r>
          </a:p>
          <a:p>
            <a:endParaRPr lang="en-US" sz="2000" dirty="0"/>
          </a:p>
          <a:p>
            <a:endParaRPr lang="en-US" sz="1000" dirty="0"/>
          </a:p>
        </p:txBody>
      </p:sp>
      <p:pic>
        <p:nvPicPr>
          <p:cNvPr id="21" name="Picture 4" descr="Abstract blurred public library with bookshelves">
            <a:extLst>
              <a:ext uri="{FF2B5EF4-FFF2-40B4-BE49-F238E27FC236}">
                <a16:creationId xmlns:a16="http://schemas.microsoft.com/office/drawing/2014/main" id="{30992C65-BE26-4389-BE3D-8D2A1AF0AACC}"/>
              </a:ext>
            </a:extLst>
          </p:cNvPr>
          <p:cNvPicPr>
            <a:picLocks noChangeAspect="1"/>
          </p:cNvPicPr>
          <p:nvPr/>
        </p:nvPicPr>
        <p:blipFill rotWithShape="1">
          <a:blip r:embed="rId6"/>
          <a:srcRect l="16271" r="38610"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3A96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16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A close up of a logo&#10;&#10;Description automatically generated">
            <a:extLst>
              <a:ext uri="{FF2B5EF4-FFF2-40B4-BE49-F238E27FC236}">
                <a16:creationId xmlns:a16="http://schemas.microsoft.com/office/drawing/2014/main" id="{4091290B-9DA5-BF47-A2F7-B579EA2EFB77}"/>
              </a:ext>
            </a:extLst>
          </p:cNvPr>
          <p:cNvPicPr>
            <a:picLocks noGrp="1" noChangeAspect="1"/>
          </p:cNvPicPr>
          <p:nvPr>
            <p:ph idx="1"/>
          </p:nvPr>
        </p:nvPicPr>
        <p:blipFill>
          <a:blip r:embed="rId2"/>
          <a:stretch>
            <a:fillRect/>
          </a:stretch>
        </p:blipFill>
        <p:spPr>
          <a:xfrm>
            <a:off x="3937844" y="1176793"/>
            <a:ext cx="4059220" cy="4548146"/>
          </a:xfrm>
          <a:prstGeom prst="rect">
            <a:avLst/>
          </a:prstGeom>
        </p:spPr>
      </p:pic>
    </p:spTree>
    <p:extLst>
      <p:ext uri="{BB962C8B-B14F-4D97-AF65-F5344CB8AC3E}">
        <p14:creationId xmlns:p14="http://schemas.microsoft.com/office/powerpoint/2010/main" val="1356033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9A29-46F2-0842-85DA-09E692770E75}"/>
              </a:ext>
            </a:extLst>
          </p:cNvPr>
          <p:cNvSpPr>
            <a:spLocks noGrp="1"/>
          </p:cNvSpPr>
          <p:nvPr>
            <p:ph type="title"/>
          </p:nvPr>
        </p:nvSpPr>
        <p:spPr>
          <a:xfrm>
            <a:off x="1653363" y="365760"/>
            <a:ext cx="9367203" cy="1188720"/>
          </a:xfrm>
        </p:spPr>
        <p:txBody>
          <a:bodyPr>
            <a:normAutofit/>
          </a:bodyPr>
          <a:lstStyle/>
          <a:p>
            <a:r>
              <a:rPr lang="en-US" dirty="0"/>
              <a:t>Larry Dossey</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3C98732-61A0-A441-8E09-9D3F9838AEC5}"/>
              </a:ext>
            </a:extLst>
          </p:cNvPr>
          <p:cNvSpPr>
            <a:spLocks noGrp="1"/>
          </p:cNvSpPr>
          <p:nvPr>
            <p:ph idx="1"/>
          </p:nvPr>
        </p:nvSpPr>
        <p:spPr>
          <a:xfrm>
            <a:off x="1653363" y="2176272"/>
            <a:ext cx="9367204" cy="4041648"/>
          </a:xfrm>
        </p:spPr>
        <p:txBody>
          <a:bodyPr anchor="t">
            <a:normAutofit/>
          </a:bodyPr>
          <a:lstStyle/>
          <a:p>
            <a:r>
              <a:rPr lang="en-US" sz="2400" dirty="0"/>
              <a:t>Larry Dossey, MD: I  just finished reading your </a:t>
            </a:r>
            <a:r>
              <a:rPr lang="en-US" sz="2400" i="1" dirty="0"/>
              <a:t>Mysteries of Healing:  Dialogues with Doctors and Scientists. </a:t>
            </a:r>
            <a:r>
              <a:rPr lang="en-US" sz="2400" dirty="0"/>
              <a:t> I have known most of the contributors for many years, but I knew almost nothing about their backgrounds and private thoughts about the issues you raised. The book is a profound contribution to our understanding of consciousness, healing, and basic common sense in living in today's complex world. </a:t>
            </a:r>
          </a:p>
          <a:p>
            <a:endParaRPr lang="en-US" sz="2400" dirty="0"/>
          </a:p>
          <a:p>
            <a:r>
              <a:rPr lang="en-US" sz="2400" dirty="0"/>
              <a:t>Dr. Dossey pointed out; “It takes a rabble-rouser to actually develop the courage” to take on the establishment. </a:t>
            </a:r>
          </a:p>
          <a:p>
            <a:endParaRPr lang="en-US" sz="2400" dirty="0"/>
          </a:p>
          <a:p>
            <a:endParaRPr lang="en-US" sz="2400" dirty="0"/>
          </a:p>
        </p:txBody>
      </p:sp>
    </p:spTree>
    <p:extLst>
      <p:ext uri="{BB962C8B-B14F-4D97-AF65-F5344CB8AC3E}">
        <p14:creationId xmlns:p14="http://schemas.microsoft.com/office/powerpoint/2010/main" val="929877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a:extLst>
              <a:ext uri="{FF2B5EF4-FFF2-40B4-BE49-F238E27FC236}">
                <a16:creationId xmlns:a16="http://schemas.microsoft.com/office/drawing/2014/main" id="{B731E9FE-ECA8-0047-983D-315C4FA17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525" y="555625"/>
            <a:ext cx="6297613" cy="4629150"/>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BD4E2FC-8140-7F49-B38D-7D315555A88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91400" y="555625"/>
            <a:ext cx="3771900" cy="4629150"/>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7CA5699-EA3C-6F4D-AE47-4E249F27B764}"/>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a:solidFill>
                  <a:schemeClr val="tx1"/>
                </a:solidFill>
                <a:latin typeface="+mj-lt"/>
                <a:ea typeface="+mj-ea"/>
                <a:cs typeface="+mj-cs"/>
              </a:rPr>
              <a:t>The 2D Materialist Worldview</a:t>
            </a:r>
          </a:p>
        </p:txBody>
      </p:sp>
    </p:spTree>
    <p:extLst>
      <p:ext uri="{BB962C8B-B14F-4D97-AF65-F5344CB8AC3E}">
        <p14:creationId xmlns:p14="http://schemas.microsoft.com/office/powerpoint/2010/main" val="2474036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BB58-A557-F049-B12B-15CD0A029949}"/>
              </a:ext>
            </a:extLst>
          </p:cNvPr>
          <p:cNvSpPr>
            <a:spLocks noGrp="1"/>
          </p:cNvSpPr>
          <p:nvPr>
            <p:ph type="title"/>
          </p:nvPr>
        </p:nvSpPr>
        <p:spPr/>
        <p:txBody>
          <a:bodyPr/>
          <a:lstStyle/>
          <a:p>
            <a:r>
              <a:rPr lang="en-US" dirty="0"/>
              <a:t>				Research Issues</a:t>
            </a:r>
          </a:p>
        </p:txBody>
      </p:sp>
      <p:sp>
        <p:nvSpPr>
          <p:cNvPr id="3" name="Content Placeholder 2">
            <a:extLst>
              <a:ext uri="{FF2B5EF4-FFF2-40B4-BE49-F238E27FC236}">
                <a16:creationId xmlns:a16="http://schemas.microsoft.com/office/drawing/2014/main" id="{92010A7E-C388-E545-AD82-40A7AB49DCD2}"/>
              </a:ext>
            </a:extLst>
          </p:cNvPr>
          <p:cNvSpPr>
            <a:spLocks noGrp="1"/>
          </p:cNvSpPr>
          <p:nvPr>
            <p:ph idx="1"/>
          </p:nvPr>
        </p:nvSpPr>
        <p:spPr>
          <a:xfrm>
            <a:off x="0" y="1280160"/>
            <a:ext cx="12192000" cy="4896803"/>
          </a:xfrm>
        </p:spPr>
        <p:txBody>
          <a:bodyPr/>
          <a:lstStyle/>
          <a:p>
            <a:pPr marL="0" indent="0">
              <a:buNone/>
            </a:pPr>
            <a:r>
              <a:rPr lang="en-US" dirty="0"/>
              <a:t>Etzel </a:t>
            </a:r>
            <a:r>
              <a:rPr lang="en-US" dirty="0" err="1"/>
              <a:t>Cardeña</a:t>
            </a:r>
            <a:r>
              <a:rPr lang="en-US" dirty="0"/>
              <a:t> article on psi evidence (</a:t>
            </a:r>
            <a:r>
              <a:rPr lang="en-US" i="1" dirty="0"/>
              <a:t>American Psychologist</a:t>
            </a:r>
            <a:r>
              <a:rPr lang="en-US" dirty="0"/>
              <a:t>, 2018)</a:t>
            </a:r>
          </a:p>
          <a:p>
            <a:r>
              <a:rPr lang="en-US" dirty="0"/>
              <a:t>Pigs can’t fly so why study flying pigs?</a:t>
            </a:r>
            <a:r>
              <a:rPr lang="en-US" dirty="0">
                <a:effectLst/>
              </a:rPr>
              <a:t> </a:t>
            </a:r>
            <a:r>
              <a:rPr lang="en-US" dirty="0"/>
              <a:t>Arthur </a:t>
            </a:r>
            <a:r>
              <a:rPr lang="en-US" dirty="0" err="1"/>
              <a:t>Reber</a:t>
            </a:r>
            <a:r>
              <a:rPr lang="en-US" dirty="0"/>
              <a:t> and James </a:t>
            </a:r>
            <a:r>
              <a:rPr lang="en-US" dirty="0" err="1"/>
              <a:t>Alcock</a:t>
            </a:r>
            <a:endParaRPr lang="en-US" dirty="0"/>
          </a:p>
          <a:p>
            <a:endParaRPr lang="en-US" dirty="0"/>
          </a:p>
        </p:txBody>
      </p:sp>
      <p:sp>
        <p:nvSpPr>
          <p:cNvPr id="4" name="Rectangle 3">
            <a:extLst>
              <a:ext uri="{FF2B5EF4-FFF2-40B4-BE49-F238E27FC236}">
                <a16:creationId xmlns:a16="http://schemas.microsoft.com/office/drawing/2014/main" id="{A198AC81-D718-0D49-AA31-96383225162F}"/>
              </a:ext>
            </a:extLst>
          </p:cNvPr>
          <p:cNvSpPr/>
          <p:nvPr/>
        </p:nvSpPr>
        <p:spPr>
          <a:xfrm>
            <a:off x="0" y="1789569"/>
            <a:ext cx="7550331" cy="3754874"/>
          </a:xfrm>
          <a:prstGeom prst="rect">
            <a:avLst/>
          </a:prstGeom>
        </p:spPr>
        <p:txBody>
          <a:bodyPr wrap="square">
            <a:spAutoFit/>
          </a:bodyPr>
          <a:lstStyle/>
          <a:p>
            <a:endParaRPr lang="en-US" dirty="0">
              <a:latin typeface="Arial" panose="020B0604020202020204" pitchFamily="34" charset="0"/>
              <a:ea typeface="EB Garamond"/>
              <a:cs typeface="Arial" panose="020B0604020202020204" pitchFamily="34" charset="0"/>
            </a:endParaRPr>
          </a:p>
          <a:p>
            <a:endParaRPr lang="en-US" sz="2000" b="1" dirty="0">
              <a:latin typeface="Arial" panose="020B0604020202020204" pitchFamily="34" charset="0"/>
              <a:ea typeface="EB Garamond"/>
              <a:cs typeface="Arial" panose="020B0604020202020204" pitchFamily="34" charset="0"/>
            </a:endParaRPr>
          </a:p>
          <a:p>
            <a:r>
              <a:rPr lang="en-US" sz="2000" dirty="0">
                <a:latin typeface="Arial" panose="020B0604020202020204" pitchFamily="34" charset="0"/>
                <a:ea typeface="EB Garamond"/>
                <a:cs typeface="Arial" panose="020B0604020202020204" pitchFamily="34" charset="0"/>
              </a:rPr>
              <a:t>Chris Roe: Now study the how/process, not the proof for psi, </a:t>
            </a:r>
          </a:p>
          <a:p>
            <a:r>
              <a:rPr lang="en-US" sz="2000" dirty="0">
                <a:latin typeface="Arial" panose="020B0604020202020204" pitchFamily="34" charset="0"/>
                <a:ea typeface="EB Garamond"/>
                <a:cs typeface="Arial" panose="020B0604020202020204" pitchFamily="34" charset="0"/>
              </a:rPr>
              <a:t>vs. science by consensus (Brian Josephson)</a:t>
            </a:r>
          </a:p>
          <a:p>
            <a:endParaRPr lang="en-US" sz="2000" dirty="0">
              <a:latin typeface="Arial" panose="020B0604020202020204" pitchFamily="34" charset="0"/>
              <a:ea typeface="EB Garamond"/>
              <a:cs typeface="Arial" panose="020B0604020202020204" pitchFamily="34" charset="0"/>
            </a:endParaRPr>
          </a:p>
          <a:p>
            <a:r>
              <a:rPr lang="en-US" sz="2000" dirty="0">
                <a:latin typeface="Arial" panose="020B0604020202020204" pitchFamily="34" charset="0"/>
                <a:ea typeface="EB Garamond"/>
                <a:cs typeface="Arial" panose="020B0604020202020204" pitchFamily="34" charset="0"/>
              </a:rPr>
              <a:t>Consilience and meta-analysis are key</a:t>
            </a:r>
          </a:p>
          <a:p>
            <a:endParaRPr lang="en-US" sz="2000" dirty="0">
              <a:latin typeface="Arial" panose="020B0604020202020204" pitchFamily="34" charset="0"/>
              <a:ea typeface="EB Garamond"/>
              <a:cs typeface="Arial" panose="020B0604020202020204" pitchFamily="34" charset="0"/>
            </a:endParaRPr>
          </a:p>
          <a:p>
            <a:r>
              <a:rPr lang="en-US" sz="2000" dirty="0">
                <a:latin typeface="Arial" panose="020B0604020202020204" pitchFamily="34" charset="0"/>
                <a:ea typeface="EB Garamond"/>
                <a:cs typeface="Arial" panose="020B0604020202020204" pitchFamily="34" charset="0"/>
              </a:rPr>
              <a:t>Everything you think is true is wrong. Bill </a:t>
            </a:r>
            <a:r>
              <a:rPr lang="en-US" sz="2000" dirty="0" err="1">
                <a:latin typeface="Arial" panose="020B0604020202020204" pitchFamily="34" charset="0"/>
                <a:ea typeface="EB Garamond"/>
                <a:cs typeface="Arial" panose="020B0604020202020204" pitchFamily="34" charset="0"/>
              </a:rPr>
              <a:t>Bengston</a:t>
            </a:r>
            <a:endParaRPr lang="en-US" sz="2000" dirty="0">
              <a:latin typeface="Arial" panose="020B0604020202020204" pitchFamily="34" charset="0"/>
              <a:ea typeface="EB Garamond"/>
              <a:cs typeface="Arial" panose="020B0604020202020204" pitchFamily="34" charset="0"/>
            </a:endParaRPr>
          </a:p>
          <a:p>
            <a:endParaRPr lang="en-US" sz="2000" dirty="0">
              <a:latin typeface="Arial" panose="020B0604020202020204" pitchFamily="34" charset="0"/>
              <a:ea typeface="EB Garamond"/>
              <a:cs typeface="Arial" panose="020B0604020202020204" pitchFamily="34" charset="0"/>
            </a:endParaRPr>
          </a:p>
          <a:p>
            <a:r>
              <a:rPr lang="en-US" sz="2000" dirty="0">
                <a:latin typeface="Arial" panose="020B0604020202020204" pitchFamily="34" charset="0"/>
                <a:ea typeface="EB Garamond"/>
                <a:cs typeface="Arial" panose="020B0604020202020204" pitchFamily="34" charset="0"/>
              </a:rPr>
              <a:t>Consequence: Bernardo Kastrup views materialist dogma as making us</a:t>
            </a:r>
            <a:r>
              <a:rPr lang="en-US" sz="2000" i="1" dirty="0">
                <a:latin typeface="Arial" panose="020B0604020202020204" pitchFamily="34" charset="0"/>
                <a:ea typeface="EB Garamond"/>
                <a:cs typeface="Arial" panose="020B0604020202020204" pitchFamily="34" charset="0"/>
              </a:rPr>
              <a:t> </a:t>
            </a:r>
            <a:r>
              <a:rPr lang="en-US" sz="2000" dirty="0">
                <a:latin typeface="Arial" panose="020B0604020202020204" pitchFamily="34" charset="0"/>
                <a:ea typeface="EB Garamond"/>
                <a:cs typeface="Arial" panose="020B0604020202020204" pitchFamily="34" charset="0"/>
              </a:rPr>
              <a:t>collectively mad, enmeshed in a collective trance that leads to immorality. </a:t>
            </a:r>
            <a:endParaRPr lang="en-US" sz="2000" dirty="0">
              <a:latin typeface="Arial" panose="020B0604020202020204" pitchFamily="34" charset="0"/>
              <a:cs typeface="Arial" panose="020B0604020202020204" pitchFamily="34" charset="0"/>
            </a:endParaRPr>
          </a:p>
        </p:txBody>
      </p:sp>
      <p:pic>
        <p:nvPicPr>
          <p:cNvPr id="1032" name="Picture 8" descr="Pig flying over Venice Beach">
            <a:extLst>
              <a:ext uri="{FF2B5EF4-FFF2-40B4-BE49-F238E27FC236}">
                <a16:creationId xmlns:a16="http://schemas.microsoft.com/office/drawing/2014/main" id="{2EAA6C6F-B9B6-854B-993C-1947D5A07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331" y="2416629"/>
            <a:ext cx="4641669" cy="419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481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CD7D9A-E1AB-4643-BA1D-1D79D9527AFC}"/>
              </a:ext>
            </a:extLst>
          </p:cNvPr>
          <p:cNvSpPr>
            <a:spLocks noGrp="1"/>
          </p:cNvSpPr>
          <p:nvPr>
            <p:ph type="title"/>
          </p:nvPr>
        </p:nvSpPr>
        <p:spPr>
          <a:xfrm>
            <a:off x="589560" y="856180"/>
            <a:ext cx="4560584" cy="1128068"/>
          </a:xfrm>
        </p:spPr>
        <p:txBody>
          <a:bodyPr anchor="ctr">
            <a:normAutofit/>
          </a:bodyPr>
          <a:lstStyle/>
          <a:p>
            <a:r>
              <a:rPr lang="en-US" sz="3700"/>
              <a:t>Consciousness Paradigm </a:t>
            </a:r>
          </a:p>
        </p:txBody>
      </p:sp>
      <p:grpSp>
        <p:nvGrpSpPr>
          <p:cNvPr id="75" name="Group 7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6" name="Rectangle 7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ABA4B-1993-F043-BB03-3289E5C5A9DC}"/>
              </a:ext>
            </a:extLst>
          </p:cNvPr>
          <p:cNvSpPr>
            <a:spLocks noGrp="1"/>
          </p:cNvSpPr>
          <p:nvPr>
            <p:ph idx="1"/>
          </p:nvPr>
        </p:nvSpPr>
        <p:spPr>
          <a:xfrm>
            <a:off x="590719" y="2330505"/>
            <a:ext cx="4559425" cy="3979585"/>
          </a:xfrm>
        </p:spPr>
        <p:txBody>
          <a:bodyPr anchor="ctr">
            <a:normAutofit/>
          </a:bodyPr>
          <a:lstStyle/>
          <a:p>
            <a:r>
              <a:rPr lang="en-US" sz="1700" dirty="0"/>
              <a:t>Dean </a:t>
            </a:r>
            <a:r>
              <a:rPr lang="en-US" sz="1700" dirty="0" err="1"/>
              <a:t>Radin</a:t>
            </a:r>
            <a:r>
              <a:rPr lang="en-US" sz="1700" dirty="0"/>
              <a:t> suggests, “What is needed for a new paradigm is a more comprehensive model of reality where </a:t>
            </a:r>
            <a:r>
              <a:rPr lang="en-US" sz="1700" b="1" dirty="0"/>
              <a:t>consciousness</a:t>
            </a:r>
            <a:r>
              <a:rPr lang="en-US" sz="1700" dirty="0"/>
              <a:t> becomes just as fundamental, if not more so, than materialism.” </a:t>
            </a:r>
          </a:p>
          <a:p>
            <a:endParaRPr lang="en-US" sz="1700" dirty="0"/>
          </a:p>
          <a:p>
            <a:r>
              <a:rPr lang="en-US" sz="1700" dirty="0"/>
              <a:t>Ancient Greek philosophers, such as Anaxagoras in 480 BCE, emphasized the primacy of mind and consciousness although his contemporary, Plato’s idea of ideal forms is better known. Ancient Hinduism, Buddhism, and Jainism also recognized that the material world is </a:t>
            </a:r>
            <a:r>
              <a:rPr lang="en-US" sz="1700" i="1" dirty="0"/>
              <a:t>maya</a:t>
            </a:r>
            <a:r>
              <a:rPr lang="en-US" sz="1700" dirty="0"/>
              <a:t>, illusion, and through meditation, sages develop psi abilities called </a:t>
            </a:r>
            <a:r>
              <a:rPr lang="en-US" sz="1700" i="1" dirty="0"/>
              <a:t>siddhis, </a:t>
            </a:r>
            <a:r>
              <a:rPr lang="en-US" sz="1700" dirty="0"/>
              <a:t>such as clairvoyance or bilocation.</a:t>
            </a:r>
            <a:r>
              <a:rPr lang="en-US" sz="1700" dirty="0">
                <a:effectLst/>
              </a:rPr>
              <a:t> </a:t>
            </a:r>
            <a:endParaRPr lang="en-US" sz="1700" dirty="0"/>
          </a:p>
        </p:txBody>
      </p:sp>
      <p:sp>
        <p:nvSpPr>
          <p:cNvPr id="81" name="Rectangle 8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Thinking clip art pictures free clipart images">
            <a:extLst>
              <a:ext uri="{FF2B5EF4-FFF2-40B4-BE49-F238E27FC236}">
                <a16:creationId xmlns:a16="http://schemas.microsoft.com/office/drawing/2014/main" id="{9A577C47-61F5-3C4B-9B5D-A7A627460D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62" r="4" b="4"/>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959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phere of mesh and nodes">
            <a:extLst>
              <a:ext uri="{FF2B5EF4-FFF2-40B4-BE49-F238E27FC236}">
                <a16:creationId xmlns:a16="http://schemas.microsoft.com/office/drawing/2014/main" id="{00E83ADB-647E-459C-89E3-DB1F477AF28A}"/>
              </a:ext>
            </a:extLst>
          </p:cNvPr>
          <p:cNvPicPr>
            <a:picLocks noChangeAspect="1"/>
          </p:cNvPicPr>
          <p:nvPr/>
        </p:nvPicPr>
        <p:blipFill rotWithShape="1">
          <a:blip r:embed="rId2"/>
          <a:srcRect l="11696"/>
          <a:stretch/>
        </p:blipFill>
        <p:spPr>
          <a:xfrm>
            <a:off x="4117521" y="10"/>
            <a:ext cx="8074479" cy="6857990"/>
          </a:xfrm>
          <a:prstGeom prst="rect">
            <a:avLst/>
          </a:prstGeom>
        </p:spPr>
      </p:pic>
      <p:sp>
        <p:nvSpPr>
          <p:cNvPr id="9" name="Freeform: Shape 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9F7E3B2-88E2-6B46-8A7B-F9CC135E276D}"/>
              </a:ext>
            </a:extLst>
          </p:cNvPr>
          <p:cNvSpPr>
            <a:spLocks noGrp="1"/>
          </p:cNvSpPr>
          <p:nvPr>
            <p:ph type="title"/>
          </p:nvPr>
        </p:nvSpPr>
        <p:spPr>
          <a:xfrm>
            <a:off x="804672" y="365125"/>
            <a:ext cx="5266155" cy="1325563"/>
          </a:xfrm>
        </p:spPr>
        <p:txBody>
          <a:bodyPr>
            <a:normAutofit/>
          </a:bodyPr>
          <a:lstStyle/>
          <a:p>
            <a:r>
              <a:rPr lang="en-US" sz="3700" dirty="0"/>
              <a:t>Difficult to Define the Consciousness Paradigm</a:t>
            </a:r>
          </a:p>
        </p:txBody>
      </p:sp>
      <p:sp>
        <p:nvSpPr>
          <p:cNvPr id="3" name="Content Placeholder 2">
            <a:extLst>
              <a:ext uri="{FF2B5EF4-FFF2-40B4-BE49-F238E27FC236}">
                <a16:creationId xmlns:a16="http://schemas.microsoft.com/office/drawing/2014/main" id="{32658493-8792-6941-8513-45883B7311B8}"/>
              </a:ext>
            </a:extLst>
          </p:cNvPr>
          <p:cNvSpPr>
            <a:spLocks noGrp="1"/>
          </p:cNvSpPr>
          <p:nvPr>
            <p:ph idx="1"/>
          </p:nvPr>
        </p:nvSpPr>
        <p:spPr>
          <a:xfrm>
            <a:off x="804672" y="2022601"/>
            <a:ext cx="3941499" cy="4154361"/>
          </a:xfrm>
        </p:spPr>
        <p:txBody>
          <a:bodyPr>
            <a:normAutofit/>
          </a:bodyPr>
          <a:lstStyle/>
          <a:p>
            <a:r>
              <a:rPr lang="en-US" sz="2000" dirty="0"/>
              <a:t>One Mind, spirit, energy, The Force, matrix, hologram, meaning fields, biofield, cosmic intelligence, information, panpsychism, non-local beyond space and time, substrate, non-physical web, spiritual computer, and fifth dimension. Its basic language is mathematics and patterns like fractals.</a:t>
            </a:r>
            <a:r>
              <a:rPr lang="en-US" sz="2000" dirty="0">
                <a:effectLst/>
              </a:rPr>
              <a:t> </a:t>
            </a:r>
            <a:endParaRPr lang="en-US" sz="2000" dirty="0"/>
          </a:p>
        </p:txBody>
      </p:sp>
    </p:spTree>
    <p:extLst>
      <p:ext uri="{BB962C8B-B14F-4D97-AF65-F5344CB8AC3E}">
        <p14:creationId xmlns:p14="http://schemas.microsoft.com/office/powerpoint/2010/main" val="350654803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9D3D40-B591-8E46-A94F-BCC6D4AFA040}"/>
              </a:ext>
            </a:extLst>
          </p:cNvPr>
          <p:cNvSpPr>
            <a:spLocks noGrp="1"/>
          </p:cNvSpPr>
          <p:nvPr>
            <p:ph type="title"/>
          </p:nvPr>
        </p:nvSpPr>
        <p:spPr>
          <a:xfrm>
            <a:off x="635000" y="640823"/>
            <a:ext cx="3418659" cy="5583148"/>
          </a:xfrm>
        </p:spPr>
        <p:txBody>
          <a:bodyPr anchor="ctr">
            <a:normAutofit/>
          </a:bodyPr>
          <a:lstStyle/>
          <a:p>
            <a:r>
              <a:rPr lang="en-US" sz="5400" dirty="0"/>
              <a:t>Take </a:t>
            </a:r>
            <a:r>
              <a:rPr lang="en-US" sz="5400" dirty="0" err="1"/>
              <a:t>Aways</a:t>
            </a:r>
            <a:endParaRPr lang="en-US" sz="5400" dirty="0"/>
          </a:p>
        </p:txBody>
      </p:sp>
      <p:sp>
        <p:nvSpPr>
          <p:cNvPr id="2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2">
            <a:extLst>
              <a:ext uri="{FF2B5EF4-FFF2-40B4-BE49-F238E27FC236}">
                <a16:creationId xmlns:a16="http://schemas.microsoft.com/office/drawing/2014/main" id="{3484C088-96CB-411B-B6C0-FE45405CF9C8}"/>
              </a:ext>
            </a:extLst>
          </p:cNvPr>
          <p:cNvGraphicFramePr>
            <a:graphicFrameLocks noGrp="1"/>
          </p:cNvGraphicFramePr>
          <p:nvPr>
            <p:ph idx="1"/>
            <p:extLst>
              <p:ext uri="{D42A27DB-BD31-4B8C-83A1-F6EECF244321}">
                <p14:modId xmlns:p14="http://schemas.microsoft.com/office/powerpoint/2010/main" val="110686991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5892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5D6D-3C04-0444-8476-31FB82E0FBFA}"/>
              </a:ext>
            </a:extLst>
          </p:cNvPr>
          <p:cNvSpPr>
            <a:spLocks noGrp="1"/>
          </p:cNvSpPr>
          <p:nvPr>
            <p:ph type="title"/>
          </p:nvPr>
        </p:nvSpPr>
        <p:spPr>
          <a:xfrm>
            <a:off x="1913468" y="365125"/>
            <a:ext cx="9440332" cy="1325563"/>
          </a:xfrm>
        </p:spPr>
        <p:txBody>
          <a:bodyPr>
            <a:normAutofit/>
          </a:bodyPr>
          <a:lstStyle/>
          <a:p>
            <a:r>
              <a:rPr lang="en-US" sz="4200" dirty="0"/>
              <a:t>Who are the Brave Visionary Scientists?</a:t>
            </a:r>
          </a:p>
        </p:txBody>
      </p:sp>
      <p:sp>
        <p:nvSpPr>
          <p:cNvPr id="26" name="Rectangle 15">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B00D304F-82E3-4903-9132-1010E46C03E7}"/>
              </a:ext>
            </a:extLst>
          </p:cNvPr>
          <p:cNvGraphicFramePr>
            <a:graphicFrameLocks noGrp="1"/>
          </p:cNvGraphicFramePr>
          <p:nvPr>
            <p:ph idx="1"/>
            <p:extLst>
              <p:ext uri="{D42A27DB-BD31-4B8C-83A1-F6EECF244321}">
                <p14:modId xmlns:p14="http://schemas.microsoft.com/office/powerpoint/2010/main" val="21876834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8189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1" name="Rectangle 10">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09DF5D49-7DF7-0B4E-9D91-9C67870F88FF}"/>
              </a:ext>
            </a:extLst>
          </p:cNvPr>
          <p:cNvSpPr>
            <a:spLocks noGrp="1"/>
          </p:cNvSpPr>
          <p:nvPr>
            <p:ph type="title"/>
          </p:nvPr>
        </p:nvSpPr>
        <p:spPr>
          <a:xfrm>
            <a:off x="1143000" y="1676400"/>
            <a:ext cx="3810000" cy="3505200"/>
          </a:xfrm>
        </p:spPr>
        <p:txBody>
          <a:bodyPr anchor="t">
            <a:normAutofit/>
          </a:bodyPr>
          <a:lstStyle/>
          <a:p>
            <a:r>
              <a:rPr lang="en-US" sz="4000" dirty="0"/>
              <a:t>Need Young Researchers</a:t>
            </a:r>
          </a:p>
        </p:txBody>
      </p:sp>
      <p:sp>
        <p:nvSpPr>
          <p:cNvPr id="3" name="Content Placeholder 2">
            <a:extLst>
              <a:ext uri="{FF2B5EF4-FFF2-40B4-BE49-F238E27FC236}">
                <a16:creationId xmlns:a16="http://schemas.microsoft.com/office/drawing/2014/main" id="{6E1FBF8F-07B0-8A44-8B99-471AB6C81116}"/>
              </a:ext>
            </a:extLst>
          </p:cNvPr>
          <p:cNvSpPr>
            <a:spLocks noGrp="1"/>
          </p:cNvSpPr>
          <p:nvPr>
            <p:ph idx="1"/>
          </p:nvPr>
        </p:nvSpPr>
        <p:spPr>
          <a:xfrm>
            <a:off x="5181604" y="1676400"/>
            <a:ext cx="5638796" cy="3505200"/>
          </a:xfrm>
        </p:spPr>
        <p:txBody>
          <a:bodyPr>
            <a:normAutofit fontScale="92500" lnSpcReduction="10000"/>
          </a:bodyPr>
          <a:lstStyle/>
          <a:p>
            <a:pPr marL="0" indent="0">
              <a:buNone/>
            </a:pPr>
            <a:r>
              <a:rPr lang="en-US" sz="2200" b="1" dirty="0">
                <a:solidFill>
                  <a:schemeClr val="tx1">
                    <a:alpha val="55000"/>
                  </a:schemeClr>
                </a:solidFill>
              </a:rPr>
              <a:t>The 65 scientists are </a:t>
            </a:r>
            <a:r>
              <a:rPr lang="en-US" sz="2200" b="1" dirty="0" err="1">
                <a:solidFill>
                  <a:schemeClr val="tx1">
                    <a:alpha val="55000"/>
                  </a:schemeClr>
                </a:solidFill>
              </a:rPr>
              <a:t>Ph.D.s</a:t>
            </a:r>
            <a:r>
              <a:rPr lang="en-US" sz="2200" b="1" dirty="0">
                <a:solidFill>
                  <a:schemeClr val="tx1">
                    <a:alpha val="55000"/>
                  </a:schemeClr>
                </a:solidFill>
              </a:rPr>
              <a:t>, M.D.s, and psychologists from the US, Canada, UK, Germany, Italy, and the Netherlands. Most psi researchers are older white men, as is true for the trilogy authors. At 48 John </a:t>
            </a:r>
            <a:r>
              <a:rPr lang="en-US" sz="2200" b="1" dirty="0" err="1">
                <a:solidFill>
                  <a:schemeClr val="tx1">
                    <a:alpha val="55000"/>
                  </a:schemeClr>
                </a:solidFill>
              </a:rPr>
              <a:t>Kruth</a:t>
            </a:r>
            <a:r>
              <a:rPr lang="en-US" sz="2200" b="1" dirty="0">
                <a:solidFill>
                  <a:schemeClr val="tx1">
                    <a:alpha val="55000"/>
                  </a:schemeClr>
                </a:solidFill>
              </a:rPr>
              <a:t> was considered a youngster when he started doing research at the Rhine Center.</a:t>
            </a:r>
          </a:p>
          <a:p>
            <a:pPr marL="0" indent="0">
              <a:buNone/>
            </a:pPr>
            <a:r>
              <a:rPr lang="en-US" sz="2400" dirty="0"/>
              <a:t>Only two are people of color and only 18 women. The women have fewer than the 1.9 average children per woman in the US and UK, with 16 children between them.</a:t>
            </a:r>
            <a:endParaRPr lang="en-US" sz="2200" dirty="0">
              <a:solidFill>
                <a:schemeClr val="tx1">
                  <a:alpha val="55000"/>
                </a:schemeClr>
              </a:solidFill>
            </a:endParaRPr>
          </a:p>
          <a:p>
            <a:pPr marL="0" indent="0">
              <a:buNone/>
            </a:pPr>
            <a:r>
              <a:rPr lang="en-US" sz="2200" b="1" dirty="0">
                <a:solidFill>
                  <a:schemeClr val="tx1">
                    <a:alpha val="55000"/>
                  </a:schemeClr>
                </a:solidFill>
              </a:rPr>
              <a:t>(Univ. of Washington Bothell 2014, 1</a:t>
            </a:r>
            <a:r>
              <a:rPr lang="en-US" sz="2200" b="1" baseline="30000" dirty="0">
                <a:solidFill>
                  <a:schemeClr val="tx1">
                    <a:alpha val="55000"/>
                  </a:schemeClr>
                </a:solidFill>
              </a:rPr>
              <a:t>st</a:t>
            </a:r>
            <a:r>
              <a:rPr lang="en-US" sz="2200" b="1" dirty="0">
                <a:solidFill>
                  <a:schemeClr val="tx1">
                    <a:alpha val="55000"/>
                  </a:schemeClr>
                </a:solidFill>
              </a:rPr>
              <a:t> Consciousness Study Minor)</a:t>
            </a:r>
          </a:p>
          <a:p>
            <a:endParaRPr lang="en-US" sz="2200" dirty="0">
              <a:solidFill>
                <a:schemeClr val="tx1">
                  <a:alpha val="55000"/>
                </a:schemeClr>
              </a:solidFill>
            </a:endParaRPr>
          </a:p>
        </p:txBody>
      </p:sp>
    </p:spTree>
    <p:extLst>
      <p:ext uri="{BB962C8B-B14F-4D97-AF65-F5344CB8AC3E}">
        <p14:creationId xmlns:p14="http://schemas.microsoft.com/office/powerpoint/2010/main" val="8077059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1118</Words>
  <Application>Microsoft Macintosh PowerPoint</Application>
  <PresentationFormat>Widescreen</PresentationFormat>
  <Paragraphs>69</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Visionary Scientists</vt:lpstr>
      <vt:lpstr>Larry Dossey</vt:lpstr>
      <vt:lpstr>The 2D Materialist Worldview</vt:lpstr>
      <vt:lpstr>    Research Issues</vt:lpstr>
      <vt:lpstr>Consciousness Paradigm </vt:lpstr>
      <vt:lpstr>Difficult to Define the Consciousness Paradigm</vt:lpstr>
      <vt:lpstr>Take Aways</vt:lpstr>
      <vt:lpstr>Who are the Brave Visionary Scientists?</vt:lpstr>
      <vt:lpstr>Need Young Researchers</vt:lpstr>
      <vt:lpstr>Personal or Family Experiences</vt:lpstr>
      <vt:lpstr>  Intuitive</vt:lpstr>
      <vt:lpstr>Application of the Consciousness Paradigm </vt:lpstr>
      <vt:lpstr>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Visionary Scientists</dc:title>
  <dc:creator>Gayle H Kimball</dc:creator>
  <cp:lastModifiedBy>Gayle H Kimball</cp:lastModifiedBy>
  <cp:revision>11</cp:revision>
  <dcterms:created xsi:type="dcterms:W3CDTF">2021-05-09T00:27:28Z</dcterms:created>
  <dcterms:modified xsi:type="dcterms:W3CDTF">2021-05-15T01:49:38Z</dcterms:modified>
</cp:coreProperties>
</file>